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5" r:id="rId2"/>
    <p:sldId id="347" r:id="rId3"/>
    <p:sldId id="348" r:id="rId4"/>
    <p:sldId id="349" r:id="rId5"/>
    <p:sldId id="380" r:id="rId6"/>
    <p:sldId id="381" r:id="rId7"/>
    <p:sldId id="382" r:id="rId8"/>
    <p:sldId id="372" r:id="rId9"/>
    <p:sldId id="373" r:id="rId10"/>
    <p:sldId id="368" r:id="rId11"/>
    <p:sldId id="369" r:id="rId12"/>
    <p:sldId id="355" r:id="rId13"/>
    <p:sldId id="356" r:id="rId14"/>
    <p:sldId id="371" r:id="rId15"/>
    <p:sldId id="383" r:id="rId16"/>
    <p:sldId id="379" r:id="rId17"/>
    <p:sldId id="375" r:id="rId18"/>
    <p:sldId id="378" r:id="rId19"/>
    <p:sldId id="384" r:id="rId20"/>
    <p:sldId id="385" r:id="rId21"/>
    <p:sldId id="359" r:id="rId22"/>
    <p:sldId id="352" r:id="rId23"/>
    <p:sldId id="386" r:id="rId24"/>
    <p:sldId id="387" r:id="rId25"/>
    <p:sldId id="388" r:id="rId26"/>
    <p:sldId id="389" r:id="rId27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9EE0"/>
    <a:srgbClr val="CCDB82"/>
    <a:srgbClr val="5CC5ED"/>
    <a:srgbClr val="D67B66"/>
    <a:srgbClr val="FAC073"/>
    <a:srgbClr val="A4C408"/>
    <a:srgbClr val="BD0926"/>
    <a:srgbClr val="F29400"/>
    <a:srgbClr val="0E7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83995" autoAdjust="0"/>
  </p:normalViewPr>
  <p:slideViewPr>
    <p:cSldViewPr>
      <p:cViewPr varScale="1">
        <p:scale>
          <a:sx n="73" d="100"/>
          <a:sy n="73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ESDCBER01\Y-Umwelt\4%20Projekte\laufende%20Projekte\2015%20BMUB%20Klimaschutz%202050\AP%201%20Defizitanalyse\2016-01%20CO2-Preise%20205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1366211835049"/>
          <c:y val="0.11581467799874089"/>
          <c:w val="0.45622291967559159"/>
          <c:h val="0.74518919194163613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Öko-Institut/Fraunhofer ISI – AMS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Tabelle1!$B$3:$I$3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C2-426F-9B14-0D441F74E424}"/>
            </c:ext>
          </c:extLst>
        </c:ser>
        <c:ser>
          <c:idx val="1"/>
          <c:order val="1"/>
          <c:tx>
            <c:strRef>
              <c:f>Tabelle1!$A$4</c:f>
              <c:strCache>
                <c:ptCount val="1"/>
                <c:pt idx="0">
                  <c:v>Öko-Institut/Fraunhofer ISI – KS80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Tabelle1!$B$4:$I$4</c:f>
              <c:numCache>
                <c:formatCode>General</c:formatCode>
                <c:ptCount val="5"/>
                <c:pt idx="0">
                  <c:v>15</c:v>
                </c:pt>
                <c:pt idx="1">
                  <c:v>30</c:v>
                </c:pt>
                <c:pt idx="2">
                  <c:v>50</c:v>
                </c:pt>
                <c:pt idx="3">
                  <c:v>90</c:v>
                </c:pt>
                <c:pt idx="4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C2-426F-9B14-0D441F74E424}"/>
            </c:ext>
          </c:extLst>
        </c:ser>
        <c:ser>
          <c:idx val="2"/>
          <c:order val="2"/>
          <c:tx>
            <c:strRef>
              <c:f>Tabelle1!$A$5</c:f>
              <c:strCache>
                <c:ptCount val="1"/>
                <c:pt idx="0">
                  <c:v>Öko-Institut/Fraunhofer ISI – KS90/95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Tabelle1!$B$5:$I$5</c:f>
              <c:numCache>
                <c:formatCode>General</c:formatCode>
                <c:ptCount val="5"/>
                <c:pt idx="0">
                  <c:v>15</c:v>
                </c:pt>
                <c:pt idx="1">
                  <c:v>30</c:v>
                </c:pt>
                <c:pt idx="2">
                  <c:v>87</c:v>
                </c:pt>
                <c:pt idx="3">
                  <c:v>143</c:v>
                </c:pt>
                <c:pt idx="4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C2-426F-9B14-0D441F74E424}"/>
            </c:ext>
          </c:extLst>
        </c:ser>
        <c:ser>
          <c:idx val="3"/>
          <c:order val="3"/>
          <c:tx>
            <c:strRef>
              <c:f>Tabelle1!$A$10</c:f>
              <c:strCache>
                <c:ptCount val="1"/>
                <c:pt idx="0">
                  <c:v>BMUB — Projektionsbericht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Tabelle1!$B$10:$I$10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C2-426F-9B14-0D441F74E424}"/>
            </c:ext>
          </c:extLst>
        </c:ser>
        <c:ser>
          <c:idx val="4"/>
          <c:order val="4"/>
          <c:tx>
            <c:strRef>
              <c:f>Tabelle1!$A$7</c:f>
              <c:strCache>
                <c:ptCount val="1"/>
                <c:pt idx="0">
                  <c:v>EWI, GWS, Prognos (2014)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Tabelle1!$B$7:$I$7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61</c:v>
                </c:pt>
                <c:pt idx="3">
                  <c:v>124</c:v>
                </c:pt>
                <c:pt idx="4">
                  <c:v>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C2-426F-9B14-0D441F74E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460608"/>
        <c:axId val="81732736"/>
      </c:lineChart>
      <c:catAx>
        <c:axId val="814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732736"/>
        <c:crosses val="autoZero"/>
        <c:auto val="1"/>
        <c:lblAlgn val="ctr"/>
        <c:lblOffset val="100"/>
        <c:noMultiLvlLbl val="0"/>
      </c:catAx>
      <c:valAx>
        <c:axId val="81732736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 Euro/tCO2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1460608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58396889214304293"/>
          <c:y val="0.21893368678498742"/>
          <c:w val="0.414034847077412"/>
          <c:h val="0.6349436773661087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FDECD-50A3-4589-8D36-200467167052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3E81-9FC2-46FF-9F10-FBD24DE48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664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B127B-88C9-423B-91A9-F660B5968DCD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D90C-A404-4A01-9855-946C1A30D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9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16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82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82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b="1" kern="1200" dirty="0">
              <a:solidFill>
                <a:srgbClr val="1C1C1C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0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15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33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33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2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61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0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31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6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3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25.03.2013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C418EB7-2CFF-4C77-A75E-9AE5E11F7A9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412" y="1236390"/>
            <a:ext cx="6224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0" y="6237312"/>
            <a:ext cx="9144000" cy="36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bg1">
                  <a:lumMod val="75000"/>
                </a:schemeClr>
              </a:gs>
              <a:gs pos="9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6517"/>
            <a:ext cx="3092291" cy="97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6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EDA9A9-D731-44D0-9A65-0250B65D32E0}"/>
              </a:ext>
            </a:extLst>
          </p:cNvPr>
          <p:cNvSpPr txBox="1">
            <a:spLocks/>
          </p:cNvSpPr>
          <p:nvPr/>
        </p:nvSpPr>
        <p:spPr>
          <a:xfrm>
            <a:off x="369277" y="2492896"/>
            <a:ext cx="8280472" cy="135575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Unleashing Energy</a:t>
            </a:r>
            <a:r>
              <a:rPr lang="de-DE" sz="3600" dirty="0"/>
              <a:t> Transition – A Market </a:t>
            </a:r>
            <a:r>
              <a:rPr lang="de-DE" sz="3600" dirty="0" err="1"/>
              <a:t>Driven</a:t>
            </a:r>
            <a:r>
              <a:rPr lang="de-DE" sz="3600" dirty="0"/>
              <a:t> CO</a:t>
            </a:r>
            <a:r>
              <a:rPr lang="de-DE" sz="3600" baseline="-25000" dirty="0"/>
              <a:t>2</a:t>
            </a:r>
            <a:r>
              <a:rPr lang="de-DE" sz="3600" dirty="0"/>
              <a:t> Pricing</a:t>
            </a:r>
            <a:r>
              <a:rPr lang="en-US" sz="3600" dirty="0" smtClean="0"/>
              <a:t> instead of Red </a:t>
            </a:r>
            <a:r>
              <a:rPr lang="en-US" sz="3600" dirty="0"/>
              <a:t>T</a:t>
            </a:r>
            <a:r>
              <a:rPr lang="en-US" sz="3600" dirty="0" smtClean="0"/>
              <a:t>ape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2C8E291-1A9D-4C15-8DFD-76D42100EA78}"/>
              </a:ext>
            </a:extLst>
          </p:cNvPr>
          <p:cNvSpPr txBox="1">
            <a:spLocks/>
          </p:cNvSpPr>
          <p:nvPr/>
        </p:nvSpPr>
        <p:spPr>
          <a:xfrm>
            <a:off x="369277" y="4149080"/>
            <a:ext cx="6858000" cy="91111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Proposal </a:t>
            </a:r>
            <a:r>
              <a:rPr lang="en-US" sz="1800" dirty="0" smtClean="0"/>
              <a:t>of a </a:t>
            </a:r>
            <a:r>
              <a:rPr lang="en-US" sz="1800" dirty="0"/>
              <a:t>business-friendly CO</a:t>
            </a:r>
            <a:r>
              <a:rPr lang="en-US" sz="1800" baseline="-25000" dirty="0"/>
              <a:t>2</a:t>
            </a:r>
            <a:r>
              <a:rPr lang="en-US" sz="1800" dirty="0"/>
              <a:t> </a:t>
            </a:r>
            <a:r>
              <a:rPr lang="en-US" sz="1800" dirty="0" smtClean="0"/>
              <a:t>pricing system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November</a:t>
            </a:r>
            <a:r>
              <a:rPr lang="de-DE" altLang="en-US" sz="1800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en-US" sz="1800" dirty="0" smtClean="0"/>
              <a:t>2019, Brussels, Johannes Lackmann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74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/>
              <a:t>The </a:t>
            </a:r>
            <a:r>
              <a:rPr lang="de-DE" sz="3600" dirty="0" err="1"/>
              <a:t>P</a:t>
            </a:r>
            <a:r>
              <a:rPr lang="de-DE" sz="3600" dirty="0" err="1" smtClean="0"/>
              <a:t>roposed</a:t>
            </a:r>
            <a:r>
              <a:rPr lang="de-DE" sz="3600" dirty="0" smtClean="0"/>
              <a:t> New </a:t>
            </a:r>
            <a:r>
              <a:rPr lang="de-DE" sz="3600" dirty="0"/>
              <a:t>CO</a:t>
            </a:r>
            <a:r>
              <a:rPr lang="de-DE" sz="3600" baseline="-25000" dirty="0"/>
              <a:t>2</a:t>
            </a:r>
            <a:r>
              <a:rPr lang="de-DE" sz="3600" dirty="0"/>
              <a:t>- </a:t>
            </a:r>
            <a:r>
              <a:rPr lang="de-DE" sz="3600" dirty="0" smtClean="0"/>
              <a:t>Price</a:t>
            </a:r>
            <a:br>
              <a:rPr lang="de-DE" sz="3600" dirty="0" smtClean="0"/>
            </a:br>
            <a:r>
              <a:rPr lang="de-DE" sz="3600" dirty="0" smtClean="0"/>
              <a:t>Option 1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 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10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7504" y="122985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CO</a:t>
            </a:r>
            <a:r>
              <a:rPr lang="de-DE" sz="2400" baseline="-25000" dirty="0" smtClean="0">
                <a:solidFill>
                  <a:srgbClr val="1C1C1C"/>
                </a:solidFill>
                <a:latin typeface="+mj-lt"/>
              </a:rPr>
              <a:t>2</a:t>
            </a: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-</a:t>
            </a:r>
            <a:r>
              <a:rPr lang="de-DE" sz="2400" dirty="0" err="1" smtClean="0">
                <a:solidFill>
                  <a:srgbClr val="1C1C1C"/>
                </a:solidFill>
                <a:latin typeface="+mj-lt"/>
              </a:rPr>
              <a:t>Component</a:t>
            </a: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1C1C1C"/>
                </a:solidFill>
                <a:latin typeface="+mj-lt"/>
              </a:rPr>
              <a:t>to</a:t>
            </a: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1C1C1C"/>
                </a:solidFill>
                <a:latin typeface="+mj-lt"/>
              </a:rPr>
              <a:t>energy</a:t>
            </a: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1C1C1C"/>
                </a:solidFill>
                <a:latin typeface="+mj-lt"/>
              </a:rPr>
              <a:t>tax</a:t>
            </a:r>
            <a:endParaRPr lang="de-DE" sz="2400" dirty="0" smtClean="0">
              <a:solidFill>
                <a:srgbClr val="1C1C1C"/>
              </a:solidFill>
              <a:latin typeface="+mj-lt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378223" y="1988840"/>
            <a:ext cx="8298233" cy="3896606"/>
            <a:chOff x="378223" y="2174293"/>
            <a:chExt cx="8298233" cy="4495067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1518232" y="5169169"/>
              <a:ext cx="1613608" cy="1500191"/>
              <a:chOff x="1554080" y="4837456"/>
              <a:chExt cx="1613608" cy="1500191"/>
            </a:xfrm>
          </p:grpSpPr>
          <p:pic>
            <p:nvPicPr>
              <p:cNvPr id="78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080" y="4837456"/>
                <a:ext cx="1613608" cy="1500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Textfeld 78"/>
              <p:cNvSpPr txBox="1"/>
              <p:nvPr/>
            </p:nvSpPr>
            <p:spPr>
              <a:xfrm>
                <a:off x="1684367" y="5301211"/>
                <a:ext cx="1346965" cy="852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coming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Businesses</a:t>
                </a:r>
                <a:endParaRPr lang="de-DE" sz="16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5" name="Gruppieren 44"/>
            <p:cNvGrpSpPr/>
            <p:nvPr/>
          </p:nvGrpSpPr>
          <p:grpSpPr>
            <a:xfrm>
              <a:off x="378223" y="2890966"/>
              <a:ext cx="1620000" cy="1643999"/>
              <a:chOff x="107504" y="2330935"/>
              <a:chExt cx="1803213" cy="1643999"/>
            </a:xfrm>
          </p:grpSpPr>
          <p:pic>
            <p:nvPicPr>
              <p:cNvPr id="73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027" y="2975559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3123023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400" y="3247958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837" y="2330935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474951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uppieren 47"/>
            <p:cNvGrpSpPr/>
            <p:nvPr/>
          </p:nvGrpSpPr>
          <p:grpSpPr>
            <a:xfrm>
              <a:off x="2648663" y="2913371"/>
              <a:ext cx="1620000" cy="1638820"/>
              <a:chOff x="2803411" y="2204391"/>
              <a:chExt cx="1313716" cy="1638820"/>
            </a:xfrm>
          </p:grpSpPr>
          <p:pic>
            <p:nvPicPr>
              <p:cNvPr id="69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0269" y="2694423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3302092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411" y="2660808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2204391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uppieren 48"/>
            <p:cNvGrpSpPr/>
            <p:nvPr/>
          </p:nvGrpSpPr>
          <p:grpSpPr>
            <a:xfrm>
              <a:off x="7012225" y="2924944"/>
              <a:ext cx="1587214" cy="1692104"/>
              <a:chOff x="7058689" y="2185492"/>
              <a:chExt cx="1642281" cy="1692104"/>
            </a:xfrm>
          </p:grpSpPr>
          <p:pic>
            <p:nvPicPr>
              <p:cNvPr id="65" name="Picture 9" descr="C:\Program Files (x86)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689" y="2207291"/>
                <a:ext cx="755252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9" descr="C:\Program Files (x86)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5718" y="2185492"/>
                <a:ext cx="755252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9" descr="C:\Program Files (x86)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5718" y="3121596"/>
                <a:ext cx="755251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9" descr="C:\Program Files (x86)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690" y="3121596"/>
                <a:ext cx="755251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uppieren 49"/>
            <p:cNvGrpSpPr/>
            <p:nvPr/>
          </p:nvGrpSpPr>
          <p:grpSpPr>
            <a:xfrm>
              <a:off x="4792839" y="2890966"/>
              <a:ext cx="1596504" cy="1848144"/>
              <a:chOff x="4571506" y="2400117"/>
              <a:chExt cx="1914555" cy="1848144"/>
            </a:xfrm>
          </p:grpSpPr>
          <p:pic>
            <p:nvPicPr>
              <p:cNvPr id="62" name="Picture 5" descr="C:\Users\Björn Klusmann\AppData\Local\Microsoft\Windows\Temporary Internet Files\Content.IE5\K9YERH3A\2017-08-30-07-09-07[1]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4619" y="2400117"/>
                <a:ext cx="1319935" cy="876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C:\Users\Björn Klusmann\AppData\Local\Microsoft\Windows\Temporary Internet Files\Content.IE5\0W97781V\sports-car-vector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1593" y="3496134"/>
                <a:ext cx="1074468" cy="752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4" descr="C:\Users\Björn Klusmann\AppData\Local\Microsoft\Windows\Temporary Internet Files\Content.IE5\JTC2FD4R\auto-161040_960_720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506" y="3119452"/>
                <a:ext cx="1167581" cy="709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feld 50"/>
            <p:cNvSpPr txBox="1"/>
            <p:nvPr/>
          </p:nvSpPr>
          <p:spPr>
            <a:xfrm>
              <a:off x="460741" y="2178859"/>
              <a:ext cx="1460650" cy="46156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2000" dirty="0" err="1" smtClean="0">
                  <a:solidFill>
                    <a:srgbClr val="1C1C1C"/>
                  </a:solidFill>
                  <a:latin typeface="Arial Narrow" pitchFamily="34" charset="0"/>
                </a:rPr>
                <a:t>Sector</a:t>
              </a:r>
              <a:r>
                <a:rPr lang="de-DE" sz="2000" dirty="0" smtClean="0">
                  <a:solidFill>
                    <a:srgbClr val="1C1C1C"/>
                  </a:solidFill>
                  <a:latin typeface="Arial Narrow" pitchFamily="34" charset="0"/>
                </a:rPr>
                <a:t> 1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2728338" y="2184108"/>
              <a:ext cx="1460650" cy="46156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de-DE"/>
              </a:defPPr>
              <a:lvl1pPr>
                <a:defRPr sz="2000">
                  <a:solidFill>
                    <a:srgbClr val="1C1C1C"/>
                  </a:solidFill>
                  <a:latin typeface="Arial Narrow" pitchFamily="34" charset="0"/>
                </a:defRPr>
              </a:lvl1pPr>
            </a:lstStyle>
            <a:p>
              <a:pPr algn="ctr"/>
              <a:r>
                <a:rPr lang="de-DE" dirty="0" err="1" smtClean="0"/>
                <a:t>Sector</a:t>
              </a:r>
              <a:r>
                <a:rPr lang="de-DE" dirty="0" smtClean="0"/>
                <a:t> </a:t>
              </a:r>
              <a:r>
                <a:rPr lang="de-DE" dirty="0"/>
                <a:t>2</a:t>
              </a: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4792838" y="2174293"/>
              <a:ext cx="1571489" cy="4615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de-DE"/>
              </a:defPPr>
              <a:lvl1pPr algn="ctr">
                <a:defRPr sz="2000">
                  <a:solidFill>
                    <a:srgbClr val="1C1C1C"/>
                  </a:solidFill>
                  <a:latin typeface="Arial Narrow" pitchFamily="34" charset="0"/>
                </a:defRPr>
              </a:lvl1pPr>
            </a:lstStyle>
            <a:p>
              <a:r>
                <a:rPr lang="de-DE" dirty="0"/>
                <a:t>Transport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7104967" y="2180765"/>
              <a:ext cx="1571489" cy="4615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de-DE"/>
              </a:defPPr>
              <a:lvl1pPr algn="ctr">
                <a:defRPr sz="2000">
                  <a:solidFill>
                    <a:srgbClr val="1C1C1C"/>
                  </a:solidFill>
                  <a:latin typeface="Arial Narrow" pitchFamily="34" charset="0"/>
                </a:defRPr>
              </a:lvl1pPr>
            </a:lstStyle>
            <a:p>
              <a:r>
                <a:rPr lang="de-DE" dirty="0"/>
                <a:t>Buildings</a:t>
              </a:r>
            </a:p>
          </p:txBody>
        </p:sp>
        <p:sp>
          <p:nvSpPr>
            <p:cNvPr id="55" name="Pfeil nach rechts 54"/>
            <p:cNvSpPr/>
            <p:nvPr/>
          </p:nvSpPr>
          <p:spPr>
            <a:xfrm rot="3099311">
              <a:off x="963720" y="4906711"/>
              <a:ext cx="900000" cy="162017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878142" y="5169169"/>
              <a:ext cx="1613608" cy="1500191"/>
              <a:chOff x="1554080" y="4837456"/>
              <a:chExt cx="1613608" cy="1500191"/>
            </a:xfrm>
          </p:grpSpPr>
          <p:pic>
            <p:nvPicPr>
              <p:cNvPr id="60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080" y="4837456"/>
                <a:ext cx="1613608" cy="1500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feld 60"/>
              <p:cNvSpPr txBox="1"/>
              <p:nvPr/>
            </p:nvSpPr>
            <p:spPr>
              <a:xfrm>
                <a:off x="1684367" y="5301211"/>
                <a:ext cx="1346965" cy="852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coming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Households</a:t>
                </a:r>
                <a:endParaRPr lang="de-DE" sz="16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57" name="Pfeil nach rechts 56"/>
            <p:cNvSpPr/>
            <p:nvPr/>
          </p:nvSpPr>
          <p:spPr>
            <a:xfrm rot="18500689" flipH="1">
              <a:off x="2809276" y="4906711"/>
              <a:ext cx="900000" cy="162017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Pfeil nach rechts 57"/>
            <p:cNvSpPr/>
            <p:nvPr/>
          </p:nvSpPr>
          <p:spPr>
            <a:xfrm rot="3099311">
              <a:off x="5291457" y="5039449"/>
              <a:ext cx="900000" cy="162017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Pfeil nach rechts 58"/>
            <p:cNvSpPr/>
            <p:nvPr/>
          </p:nvSpPr>
          <p:spPr>
            <a:xfrm rot="18500689" flipH="1">
              <a:off x="7175671" y="5105043"/>
              <a:ext cx="900000" cy="162017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80" name="Gerader Verbinder 79"/>
          <p:cNvCxnSpPr/>
          <p:nvPr/>
        </p:nvCxnSpPr>
        <p:spPr>
          <a:xfrm>
            <a:off x="4499992" y="2061288"/>
            <a:ext cx="0" cy="39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7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11</a:t>
            </a:fld>
            <a:endParaRPr lang="de-DE"/>
          </a:p>
        </p:txBody>
      </p:sp>
      <p:sp>
        <p:nvSpPr>
          <p:cNvPr id="5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/>
              <a:t>The </a:t>
            </a:r>
            <a:r>
              <a:rPr lang="de-DE" sz="3600" dirty="0" err="1"/>
              <a:t>P</a:t>
            </a:r>
            <a:r>
              <a:rPr lang="de-DE" sz="3600" dirty="0" err="1" smtClean="0"/>
              <a:t>roposed</a:t>
            </a:r>
            <a:r>
              <a:rPr lang="de-DE" sz="3600" dirty="0" smtClean="0"/>
              <a:t> New </a:t>
            </a:r>
            <a:r>
              <a:rPr lang="de-DE" sz="3600" dirty="0"/>
              <a:t>CO</a:t>
            </a:r>
            <a:r>
              <a:rPr lang="de-DE" sz="3600" baseline="-25000" dirty="0"/>
              <a:t>2</a:t>
            </a:r>
            <a:r>
              <a:rPr lang="de-DE" sz="3600" dirty="0"/>
              <a:t>-</a:t>
            </a:r>
            <a:br>
              <a:rPr lang="de-DE" sz="3600" dirty="0"/>
            </a:br>
            <a:r>
              <a:rPr lang="de-DE" sz="3600" dirty="0" smtClean="0"/>
              <a:t>Price – Refund Option 1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 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3600" dirty="0"/>
          </a:p>
        </p:txBody>
      </p:sp>
      <p:grpSp>
        <p:nvGrpSpPr>
          <p:cNvPr id="57" name="Gruppieren 56"/>
          <p:cNvGrpSpPr/>
          <p:nvPr/>
        </p:nvGrpSpPr>
        <p:grpSpPr>
          <a:xfrm>
            <a:off x="694409" y="1412776"/>
            <a:ext cx="7694015" cy="4690300"/>
            <a:chOff x="378223" y="1522410"/>
            <a:chExt cx="7694015" cy="4690300"/>
          </a:xfrm>
        </p:grpSpPr>
        <p:sp>
          <p:nvSpPr>
            <p:cNvPr id="59" name="Pfeil nach rechts 58"/>
            <p:cNvSpPr/>
            <p:nvPr/>
          </p:nvSpPr>
          <p:spPr>
            <a:xfrm rot="5400000">
              <a:off x="1308689" y="2513342"/>
              <a:ext cx="1673932" cy="269245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" name="Gerade Verbindung mit Pfeil 60"/>
            <p:cNvCxnSpPr/>
            <p:nvPr/>
          </p:nvCxnSpPr>
          <p:spPr>
            <a:xfrm>
              <a:off x="6372200" y="3087112"/>
              <a:ext cx="0" cy="135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/>
            <p:nvPr/>
          </p:nvCxnSpPr>
          <p:spPr>
            <a:xfrm>
              <a:off x="6524600" y="3068960"/>
              <a:ext cx="0" cy="1448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/>
            <p:nvPr/>
          </p:nvCxnSpPr>
          <p:spPr>
            <a:xfrm>
              <a:off x="6677000" y="3068960"/>
              <a:ext cx="0" cy="1448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>
            <a:xfrm>
              <a:off x="6829400" y="3068960"/>
              <a:ext cx="0" cy="1448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>
            <a:xfrm>
              <a:off x="6981800" y="3087112"/>
              <a:ext cx="0" cy="135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/>
            <p:nvPr/>
          </p:nvCxnSpPr>
          <p:spPr>
            <a:xfrm>
              <a:off x="7134200" y="3068960"/>
              <a:ext cx="0" cy="126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/>
            <p:nvPr/>
          </p:nvCxnSpPr>
          <p:spPr>
            <a:xfrm>
              <a:off x="7284377" y="3069080"/>
              <a:ext cx="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>
              <a:off x="6084168" y="3069080"/>
              <a:ext cx="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>
            <a:xfrm>
              <a:off x="6228184" y="3068960"/>
              <a:ext cx="0" cy="126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uppieren 69"/>
            <p:cNvGrpSpPr/>
            <p:nvPr/>
          </p:nvGrpSpPr>
          <p:grpSpPr>
            <a:xfrm>
              <a:off x="5373688" y="4549975"/>
              <a:ext cx="2698550" cy="1488667"/>
              <a:chOff x="5131788" y="4804541"/>
              <a:chExt cx="2698550" cy="1488667"/>
            </a:xfrm>
          </p:grpSpPr>
          <p:pic>
            <p:nvPicPr>
              <p:cNvPr id="92" name="Picture 2" descr="C:\Users\Björn Klusmann\AppData\Local\Microsoft\Windows\Temporary Internet Files\Content.IE5\JTC2FD4R\962px-Person_icon_BLACK-01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1378" y="4851563"/>
                <a:ext cx="621439" cy="661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C:\Users\Björn Klusmann\AppData\Local\Microsoft\Windows\Temporary Internet Files\Content.IE5\JTC2FD4R\962px-Person_icon_BLACK-01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1788" y="5490136"/>
                <a:ext cx="621439" cy="661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C:\Users\Björn Klusmann\AppData\Local\Microsoft\Windows\Temporary Internet Files\Content.IE5\JTC2FD4R\962px-Person_icon_BLACK-01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2414" y="4851563"/>
                <a:ext cx="621439" cy="661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C:\Users\Björn Klusmann\AppData\Local\Microsoft\Windows\Temporary Internet Files\Content.IE5\JTC2FD4R\962px-Person_icon_BLACK-01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227" y="5497505"/>
                <a:ext cx="621439" cy="661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C:\Users\Björn Klusmann\AppData\Local\Microsoft\Windows\Temporary Internet Files\Content.IE5\JTC2FD4R\962px-Person_icon_BLACK-01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8899" y="5631718"/>
                <a:ext cx="621439" cy="661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3" descr="C:\Users\Björn Klusmann\AppData\Local\Microsoft\Windows\Temporary Internet Files\Content.IE5\K9YERH3A\person-146044_960_72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4688" y="4899398"/>
                <a:ext cx="265932" cy="531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3" descr="C:\Users\Björn Klusmann\AppData\Local\Microsoft\Windows\Temporary Internet Files\Content.IE5\K9YERH3A\person-146044_960_72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7526" y="5562318"/>
                <a:ext cx="265932" cy="531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3" descr="C:\Users\Björn Klusmann\AppData\Local\Microsoft\Windows\Temporary Internet Files\Content.IE5\K9YERH3A\person-146044_960_72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2875" y="5493908"/>
                <a:ext cx="265932" cy="531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3" descr="C:\Users\Björn Klusmann\AppData\Local\Microsoft\Windows\Temporary Internet Files\Content.IE5\K9YERH3A\person-146044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7491" y="5429164"/>
                <a:ext cx="304800" cy="609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4" descr="C:\Users\Björn Klusmann\AppData\Local\Microsoft\Windows\Temporary Internet Files\Content.IE5\ZVSMBS3N\baby-pictogram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4244" y="5793957"/>
                <a:ext cx="261072" cy="371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4" descr="C:\Users\Björn Klusmann\AppData\Local\Microsoft\Windows\Temporary Internet Files\Content.IE5\ZVSMBS3N\baby-pictogram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1822" y="4915852"/>
                <a:ext cx="261072" cy="371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5" descr="C:\Users\Björn Klusmann\AppData\Local\Microsoft\Windows\Temporary Internet Files\Content.IE5\0W97781V\Wandern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3644" y="4804541"/>
                <a:ext cx="538475" cy="53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5" descr="C:\Users\Björn Klusmann\AppData\Local\Microsoft\Windows\Temporary Internet Files\Content.IE5\0W97781V\Wandern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8127" y="4833887"/>
                <a:ext cx="538475" cy="53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5" descr="C:\Users\Björn Klusmann\AppData\Local\Microsoft\Windows\Temporary Internet Files\Content.IE5\0W97781V\Wandern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1907" y="5268553"/>
                <a:ext cx="538475" cy="53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4" descr="C:\Users\Björn Klusmann\AppData\Local\Microsoft\Windows\Temporary Internet Files\Content.IE5\ZVSMBS3N\baby-pictogram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1955" y="5299906"/>
                <a:ext cx="261072" cy="371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Textfeld 70"/>
            <p:cNvSpPr txBox="1"/>
            <p:nvPr/>
          </p:nvSpPr>
          <p:spPr>
            <a:xfrm>
              <a:off x="5786184" y="5904933"/>
              <a:ext cx="205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1C1C1C"/>
                  </a:solidFill>
                  <a:latin typeface="+mj-lt"/>
                </a:rPr>
                <a:t>Per </a:t>
              </a:r>
              <a:r>
                <a:rPr lang="de-DE" sz="1400" dirty="0">
                  <a:solidFill>
                    <a:srgbClr val="1C1C1C"/>
                  </a:solidFill>
                  <a:latin typeface="+mj-lt"/>
                </a:rPr>
                <a:t>C</a:t>
              </a:r>
              <a:r>
                <a:rPr lang="de-DE" sz="1400" dirty="0" smtClean="0">
                  <a:solidFill>
                    <a:srgbClr val="1C1C1C"/>
                  </a:solidFill>
                  <a:latin typeface="+mj-lt"/>
                </a:rPr>
                <a:t>apita</a:t>
              </a: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1554080" y="3034578"/>
              <a:ext cx="13617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de-DE" sz="1400" dirty="0" err="1">
                  <a:solidFill>
                    <a:schemeClr val="bg1"/>
                  </a:solidFill>
                </a:rPr>
                <a:t>Lower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electricity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price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level</a:t>
              </a:r>
              <a:r>
                <a:rPr lang="de-DE" sz="1400" dirty="0">
                  <a:solidFill>
                    <a:schemeClr val="bg1"/>
                  </a:solidFill>
                </a:rPr>
                <a:t>, </a:t>
              </a:r>
              <a:r>
                <a:rPr lang="de-DE" sz="1400" dirty="0" err="1">
                  <a:solidFill>
                    <a:schemeClr val="bg1"/>
                  </a:solidFill>
                </a:rPr>
                <a:t>lower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employer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contribution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to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social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security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74" name="Gruppieren 73"/>
            <p:cNvGrpSpPr/>
            <p:nvPr/>
          </p:nvGrpSpPr>
          <p:grpSpPr>
            <a:xfrm>
              <a:off x="1475656" y="1522410"/>
              <a:ext cx="1613608" cy="1500191"/>
              <a:chOff x="1554080" y="4837456"/>
              <a:chExt cx="1613608" cy="1500191"/>
            </a:xfrm>
          </p:grpSpPr>
          <p:pic>
            <p:nvPicPr>
              <p:cNvPr id="90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080" y="4837456"/>
                <a:ext cx="1613608" cy="1500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Textfeld 90"/>
              <p:cNvSpPr txBox="1"/>
              <p:nvPr/>
            </p:nvSpPr>
            <p:spPr>
              <a:xfrm>
                <a:off x="1684367" y="5301211"/>
                <a:ext cx="13469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coming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Businesses</a:t>
                </a:r>
                <a:endParaRPr lang="de-DE" sz="16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75" name="Gruppieren 74"/>
            <p:cNvGrpSpPr/>
            <p:nvPr/>
          </p:nvGrpSpPr>
          <p:grpSpPr>
            <a:xfrm>
              <a:off x="5835566" y="1522410"/>
              <a:ext cx="1613608" cy="1500191"/>
              <a:chOff x="1554080" y="4837456"/>
              <a:chExt cx="1613608" cy="1500191"/>
            </a:xfrm>
          </p:grpSpPr>
          <p:pic>
            <p:nvPicPr>
              <p:cNvPr id="88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080" y="4837456"/>
                <a:ext cx="1613608" cy="1500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Textfeld 88"/>
              <p:cNvSpPr txBox="1"/>
              <p:nvPr/>
            </p:nvSpPr>
            <p:spPr>
              <a:xfrm>
                <a:off x="1684367" y="5301211"/>
                <a:ext cx="13469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coming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Households</a:t>
                </a:r>
                <a:endParaRPr lang="de-DE" sz="16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cxnSp>
          <p:nvCxnSpPr>
            <p:cNvPr id="76" name="Gerader Verbinder 75"/>
            <p:cNvCxnSpPr/>
            <p:nvPr/>
          </p:nvCxnSpPr>
          <p:spPr>
            <a:xfrm>
              <a:off x="4572000" y="1844824"/>
              <a:ext cx="0" cy="423016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uppieren 76"/>
            <p:cNvGrpSpPr/>
            <p:nvPr/>
          </p:nvGrpSpPr>
          <p:grpSpPr>
            <a:xfrm>
              <a:off x="378223" y="4432071"/>
              <a:ext cx="1620000" cy="1643999"/>
              <a:chOff x="107504" y="2330935"/>
              <a:chExt cx="1803213" cy="1643999"/>
            </a:xfrm>
          </p:grpSpPr>
          <p:pic>
            <p:nvPicPr>
              <p:cNvPr id="83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027" y="2975559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3123023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400" y="3247958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837" y="2330935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474951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" name="Gruppieren 77"/>
            <p:cNvGrpSpPr/>
            <p:nvPr/>
          </p:nvGrpSpPr>
          <p:grpSpPr>
            <a:xfrm>
              <a:off x="2648663" y="4454476"/>
              <a:ext cx="1620000" cy="1638820"/>
              <a:chOff x="2803411" y="2204391"/>
              <a:chExt cx="1313716" cy="1638820"/>
            </a:xfrm>
          </p:grpSpPr>
          <p:pic>
            <p:nvPicPr>
              <p:cNvPr id="79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0269" y="2694423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3302092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411" y="2660808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2204391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508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/>
              <a:t>The </a:t>
            </a:r>
            <a:r>
              <a:rPr lang="de-DE" sz="3600" dirty="0" err="1"/>
              <a:t>P</a:t>
            </a:r>
            <a:r>
              <a:rPr lang="de-DE" sz="3600" dirty="0" err="1" smtClean="0"/>
              <a:t>roposed</a:t>
            </a:r>
            <a:r>
              <a:rPr lang="de-DE" sz="3600" dirty="0" smtClean="0"/>
              <a:t> </a:t>
            </a:r>
            <a:r>
              <a:rPr lang="de-DE" sz="3600" dirty="0"/>
              <a:t>N</a:t>
            </a:r>
            <a:r>
              <a:rPr lang="de-DE" sz="3600" dirty="0" smtClean="0"/>
              <a:t>ew CO</a:t>
            </a:r>
            <a:r>
              <a:rPr lang="de-DE" sz="3600" baseline="-25000" dirty="0" smtClean="0"/>
              <a:t>2</a:t>
            </a:r>
            <a:r>
              <a:rPr lang="de-DE" sz="3600" dirty="0" smtClean="0"/>
              <a:t>- Price </a:t>
            </a:r>
            <a:br>
              <a:rPr lang="de-DE" sz="3600" dirty="0" smtClean="0"/>
            </a:br>
            <a:r>
              <a:rPr lang="de-DE" sz="3600" dirty="0" smtClean="0"/>
              <a:t>Option 2</a:t>
            </a: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12</a:t>
            </a:fld>
            <a:endParaRPr lang="de-DE"/>
          </a:p>
        </p:txBody>
      </p:sp>
      <p:grpSp>
        <p:nvGrpSpPr>
          <p:cNvPr id="45" name="Gruppieren 44"/>
          <p:cNvGrpSpPr/>
          <p:nvPr/>
        </p:nvGrpSpPr>
        <p:grpSpPr>
          <a:xfrm>
            <a:off x="378223" y="1556793"/>
            <a:ext cx="8298233" cy="4608512"/>
            <a:chOff x="378223" y="1772971"/>
            <a:chExt cx="8298233" cy="4464341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378223" y="4737121"/>
              <a:ext cx="1613608" cy="1500191"/>
              <a:chOff x="1554080" y="4837456"/>
              <a:chExt cx="1613608" cy="1500191"/>
            </a:xfrm>
          </p:grpSpPr>
          <p:pic>
            <p:nvPicPr>
              <p:cNvPr id="84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080" y="4837456"/>
                <a:ext cx="1613608" cy="1500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Textfeld 84"/>
              <p:cNvSpPr txBox="1"/>
              <p:nvPr/>
            </p:nvSpPr>
            <p:spPr>
              <a:xfrm>
                <a:off x="1684367" y="5301211"/>
                <a:ext cx="1346965" cy="71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coming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Sector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1</a:t>
                </a:r>
                <a:endParaRPr lang="de-DE" sz="16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378223" y="2458918"/>
              <a:ext cx="1620000" cy="1643999"/>
              <a:chOff x="107504" y="2330935"/>
              <a:chExt cx="1803213" cy="1643999"/>
            </a:xfrm>
          </p:grpSpPr>
          <p:pic>
            <p:nvPicPr>
              <p:cNvPr id="79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027" y="2975559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3123023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400" y="3247958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837" y="2330935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474951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uppieren 49"/>
            <p:cNvGrpSpPr/>
            <p:nvPr/>
          </p:nvGrpSpPr>
          <p:grpSpPr>
            <a:xfrm>
              <a:off x="2648663" y="2481323"/>
              <a:ext cx="1620000" cy="1638820"/>
              <a:chOff x="2803411" y="2204391"/>
              <a:chExt cx="1313716" cy="1638820"/>
            </a:xfrm>
          </p:grpSpPr>
          <p:pic>
            <p:nvPicPr>
              <p:cNvPr id="75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0269" y="2694423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3302092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411" y="2660808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2204391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uppieren 50"/>
            <p:cNvGrpSpPr/>
            <p:nvPr/>
          </p:nvGrpSpPr>
          <p:grpSpPr>
            <a:xfrm>
              <a:off x="7012225" y="2492896"/>
              <a:ext cx="1587214" cy="1692104"/>
              <a:chOff x="7058689" y="2185492"/>
              <a:chExt cx="1642281" cy="1692104"/>
            </a:xfrm>
          </p:grpSpPr>
          <p:pic>
            <p:nvPicPr>
              <p:cNvPr id="71" name="Picture 9" descr="C:\Program Files (x86)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689" y="2207291"/>
                <a:ext cx="755252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9" descr="C:\Program Files (x86)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5718" y="2185492"/>
                <a:ext cx="755252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9" descr="C:\Program Files (x86)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5718" y="3121596"/>
                <a:ext cx="755251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9" descr="C:\Program Files (x86)\Microsoft Office\MEDIA\CAGCAT10\j0185604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690" y="3121596"/>
                <a:ext cx="755251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Gruppieren 51"/>
            <p:cNvGrpSpPr/>
            <p:nvPr/>
          </p:nvGrpSpPr>
          <p:grpSpPr>
            <a:xfrm>
              <a:off x="4792839" y="2458918"/>
              <a:ext cx="1596504" cy="1848144"/>
              <a:chOff x="4571506" y="2400117"/>
              <a:chExt cx="1914555" cy="1848144"/>
            </a:xfrm>
          </p:grpSpPr>
          <p:pic>
            <p:nvPicPr>
              <p:cNvPr id="68" name="Picture 5" descr="C:\Users\Björn Klusmann\AppData\Local\Microsoft\Windows\Temporary Internet Files\Content.IE5\K9YERH3A\2017-08-30-07-09-07[1]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4619" y="2400117"/>
                <a:ext cx="1319935" cy="876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C:\Users\Björn Klusmann\AppData\Local\Microsoft\Windows\Temporary Internet Files\Content.IE5\0W97781V\sports-car-vector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1593" y="3496134"/>
                <a:ext cx="1074468" cy="752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4" descr="C:\Users\Björn Klusmann\AppData\Local\Microsoft\Windows\Temporary Internet Files\Content.IE5\JTC2FD4R\auto-161040_960_720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506" y="3119452"/>
                <a:ext cx="1167581" cy="709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3" name="Textfeld 52"/>
            <p:cNvSpPr txBox="1"/>
            <p:nvPr/>
          </p:nvSpPr>
          <p:spPr>
            <a:xfrm>
              <a:off x="460741" y="1777537"/>
              <a:ext cx="1460650" cy="35777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rgbClr val="1C1C1C"/>
                  </a:solidFill>
                  <a:latin typeface="+mj-lt"/>
                </a:rPr>
                <a:t>Sector</a:t>
              </a:r>
              <a:r>
                <a:rPr lang="de-DE" dirty="0" smtClean="0">
                  <a:solidFill>
                    <a:srgbClr val="1C1C1C"/>
                  </a:solidFill>
                  <a:latin typeface="+mj-lt"/>
                </a:rPr>
                <a:t> 1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2728338" y="1782785"/>
              <a:ext cx="1460650" cy="35777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2000">
                  <a:solidFill>
                    <a:srgbClr val="1C1C1C"/>
                  </a:solidFill>
                  <a:latin typeface="Arial Narrow" pitchFamily="34" charset="0"/>
                </a:defRPr>
              </a:lvl1pPr>
            </a:lstStyle>
            <a:p>
              <a:pPr algn="ctr"/>
              <a:r>
                <a:rPr lang="de-DE" sz="1800" dirty="0" err="1" smtClean="0">
                  <a:latin typeface="+mj-lt"/>
                </a:rPr>
                <a:t>Sector</a:t>
              </a:r>
              <a:r>
                <a:rPr lang="de-DE" sz="1800" dirty="0" smtClean="0">
                  <a:latin typeface="+mj-lt"/>
                </a:rPr>
                <a:t> </a:t>
              </a:r>
              <a:r>
                <a:rPr lang="de-DE" sz="1800" dirty="0">
                  <a:latin typeface="+mj-lt"/>
                </a:rPr>
                <a:t>2</a:t>
              </a: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4792838" y="1772971"/>
              <a:ext cx="1571489" cy="35777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2000">
                  <a:solidFill>
                    <a:srgbClr val="1C1C1C"/>
                  </a:solidFill>
                  <a:latin typeface="Arial Narrow" pitchFamily="34" charset="0"/>
                </a:defRPr>
              </a:lvl1pPr>
            </a:lstStyle>
            <a:p>
              <a:r>
                <a:rPr lang="de-DE" sz="1800" dirty="0">
                  <a:latin typeface="+mj-lt"/>
                </a:rPr>
                <a:t>Transport</a:t>
              </a: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7104967" y="1779442"/>
              <a:ext cx="1571489" cy="35777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2000">
                  <a:solidFill>
                    <a:srgbClr val="1C1C1C"/>
                  </a:solidFill>
                  <a:latin typeface="Arial Narrow" pitchFamily="34" charset="0"/>
                </a:defRPr>
              </a:lvl1pPr>
            </a:lstStyle>
            <a:p>
              <a:r>
                <a:rPr lang="de-DE" sz="1800" dirty="0">
                  <a:latin typeface="+mj-lt"/>
                </a:rPr>
                <a:t>Buildings</a:t>
              </a:r>
            </a:p>
          </p:txBody>
        </p:sp>
        <p:sp>
          <p:nvSpPr>
            <p:cNvPr id="57" name="Pfeil nach rechts 56"/>
            <p:cNvSpPr/>
            <p:nvPr/>
          </p:nvSpPr>
          <p:spPr>
            <a:xfrm rot="5400000">
              <a:off x="926625" y="4338072"/>
              <a:ext cx="540000" cy="162017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8" name="Gruppieren 57"/>
            <p:cNvGrpSpPr/>
            <p:nvPr/>
          </p:nvGrpSpPr>
          <p:grpSpPr>
            <a:xfrm>
              <a:off x="5878142" y="4737121"/>
              <a:ext cx="1613608" cy="1500191"/>
              <a:chOff x="1554080" y="4837456"/>
              <a:chExt cx="1613608" cy="1500191"/>
            </a:xfrm>
          </p:grpSpPr>
          <p:pic>
            <p:nvPicPr>
              <p:cNvPr id="66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080" y="4837456"/>
                <a:ext cx="1613608" cy="1500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Textfeld 66"/>
              <p:cNvSpPr txBox="1"/>
              <p:nvPr/>
            </p:nvSpPr>
            <p:spPr>
              <a:xfrm>
                <a:off x="1684367" y="5301211"/>
                <a:ext cx="1346965" cy="71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coming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Households</a:t>
                </a:r>
                <a:endParaRPr lang="de-DE" sz="16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59" name="Pfeil nach rechts 58"/>
            <p:cNvSpPr/>
            <p:nvPr/>
          </p:nvSpPr>
          <p:spPr>
            <a:xfrm rot="3099311">
              <a:off x="5291457" y="4607401"/>
              <a:ext cx="900000" cy="162017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Pfeil nach rechts 59"/>
            <p:cNvSpPr/>
            <p:nvPr/>
          </p:nvSpPr>
          <p:spPr>
            <a:xfrm rot="18500689" flipH="1">
              <a:off x="7175671" y="4672995"/>
              <a:ext cx="900000" cy="162017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1" name="Gruppieren 60"/>
            <p:cNvGrpSpPr/>
            <p:nvPr/>
          </p:nvGrpSpPr>
          <p:grpSpPr>
            <a:xfrm>
              <a:off x="2548261" y="4737121"/>
              <a:ext cx="1613608" cy="1500191"/>
              <a:chOff x="1554080" y="4837456"/>
              <a:chExt cx="1613608" cy="1500191"/>
            </a:xfrm>
          </p:grpSpPr>
          <p:pic>
            <p:nvPicPr>
              <p:cNvPr id="64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080" y="4837456"/>
                <a:ext cx="1613608" cy="1500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feld 64"/>
              <p:cNvSpPr txBox="1"/>
              <p:nvPr/>
            </p:nvSpPr>
            <p:spPr>
              <a:xfrm>
                <a:off x="1684367" y="5301211"/>
                <a:ext cx="1346965" cy="71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coming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Sector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2</a:t>
                </a:r>
                <a:endParaRPr lang="de-DE" sz="16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62" name="Pfeil nach rechts 61"/>
            <p:cNvSpPr/>
            <p:nvPr/>
          </p:nvSpPr>
          <p:spPr>
            <a:xfrm rot="5400000">
              <a:off x="3082029" y="4374135"/>
              <a:ext cx="540000" cy="162017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3" name="Gerader Verbinder 62"/>
            <p:cNvCxnSpPr/>
            <p:nvPr/>
          </p:nvCxnSpPr>
          <p:spPr>
            <a:xfrm>
              <a:off x="4572000" y="1844824"/>
              <a:ext cx="0" cy="423016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2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The </a:t>
            </a:r>
            <a:r>
              <a:rPr lang="de-DE" sz="3600" dirty="0" err="1" smtClean="0"/>
              <a:t>Proposed</a:t>
            </a:r>
            <a:r>
              <a:rPr lang="de-DE" sz="3600" dirty="0" smtClean="0"/>
              <a:t> </a:t>
            </a:r>
            <a:r>
              <a:rPr lang="de-DE" sz="3600" dirty="0"/>
              <a:t>N</a:t>
            </a:r>
            <a:r>
              <a:rPr lang="de-DE" sz="3600" dirty="0" smtClean="0"/>
              <a:t>ew CO</a:t>
            </a:r>
            <a:r>
              <a:rPr lang="de-DE" sz="3600" baseline="-25000" dirty="0" smtClean="0"/>
              <a:t>2</a:t>
            </a:r>
            <a:r>
              <a:rPr lang="de-DE" sz="3600" dirty="0" smtClean="0"/>
              <a:t>- Price </a:t>
            </a:r>
          </a:p>
          <a:p>
            <a:pPr algn="l"/>
            <a:r>
              <a:rPr lang="de-DE" sz="3600" dirty="0" err="1" smtClean="0"/>
              <a:t>Refund</a:t>
            </a:r>
            <a:r>
              <a:rPr lang="de-DE" sz="3600" dirty="0" smtClean="0"/>
              <a:t> </a:t>
            </a:r>
            <a:r>
              <a:rPr lang="de-DE" sz="3600" dirty="0"/>
              <a:t>Option </a:t>
            </a:r>
            <a:r>
              <a:rPr lang="de-DE" sz="3600" dirty="0" smtClean="0"/>
              <a:t>2</a:t>
            </a:r>
            <a:endParaRPr lang="de-DE" sz="3600" dirty="0"/>
          </a:p>
        </p:txBody>
      </p:sp>
      <p:grpSp>
        <p:nvGrpSpPr>
          <p:cNvPr id="60" name="Gruppieren 59"/>
          <p:cNvGrpSpPr/>
          <p:nvPr/>
        </p:nvGrpSpPr>
        <p:grpSpPr>
          <a:xfrm>
            <a:off x="622401" y="1522409"/>
            <a:ext cx="7694015" cy="4484036"/>
            <a:chOff x="378223" y="1522409"/>
            <a:chExt cx="7694015" cy="4705502"/>
          </a:xfrm>
        </p:grpSpPr>
        <p:cxnSp>
          <p:nvCxnSpPr>
            <p:cNvPr id="61" name="Gerade Verbindung mit Pfeil 60"/>
            <p:cNvCxnSpPr/>
            <p:nvPr/>
          </p:nvCxnSpPr>
          <p:spPr>
            <a:xfrm>
              <a:off x="6372200" y="3087112"/>
              <a:ext cx="0" cy="135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/>
            <p:nvPr/>
          </p:nvCxnSpPr>
          <p:spPr>
            <a:xfrm>
              <a:off x="6524600" y="3068960"/>
              <a:ext cx="0" cy="1448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/>
            <p:nvPr/>
          </p:nvCxnSpPr>
          <p:spPr>
            <a:xfrm>
              <a:off x="6677000" y="3068960"/>
              <a:ext cx="0" cy="1448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>
            <a:xfrm>
              <a:off x="6829400" y="3068960"/>
              <a:ext cx="0" cy="1448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>
            <a:xfrm>
              <a:off x="6981800" y="3087112"/>
              <a:ext cx="0" cy="135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/>
            <p:nvPr/>
          </p:nvCxnSpPr>
          <p:spPr>
            <a:xfrm>
              <a:off x="7134200" y="3068960"/>
              <a:ext cx="0" cy="126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/>
            <p:nvPr/>
          </p:nvCxnSpPr>
          <p:spPr>
            <a:xfrm>
              <a:off x="7284377" y="3069080"/>
              <a:ext cx="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>
              <a:off x="6084168" y="3069080"/>
              <a:ext cx="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>
            <a:xfrm>
              <a:off x="6228184" y="3068960"/>
              <a:ext cx="0" cy="126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uppieren 69"/>
            <p:cNvGrpSpPr/>
            <p:nvPr/>
          </p:nvGrpSpPr>
          <p:grpSpPr>
            <a:xfrm>
              <a:off x="5373688" y="4549975"/>
              <a:ext cx="2698550" cy="1488667"/>
              <a:chOff x="5131788" y="4804541"/>
              <a:chExt cx="2698550" cy="1488667"/>
            </a:xfrm>
          </p:grpSpPr>
          <p:pic>
            <p:nvPicPr>
              <p:cNvPr id="95" name="Picture 2" descr="C:\Users\Björn Klusmann\AppData\Local\Microsoft\Windows\Temporary Internet Files\Content.IE5\JTC2FD4R\962px-Person_icon_BLACK-01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1378" y="4851563"/>
                <a:ext cx="621439" cy="661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C:\Users\Björn Klusmann\AppData\Local\Microsoft\Windows\Temporary Internet Files\Content.IE5\JTC2FD4R\962px-Person_icon_BLACK-01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1788" y="5490136"/>
                <a:ext cx="621439" cy="661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C:\Users\Björn Klusmann\AppData\Local\Microsoft\Windows\Temporary Internet Files\Content.IE5\JTC2FD4R\962px-Person_icon_BLACK-01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2414" y="4851563"/>
                <a:ext cx="621439" cy="661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C:\Users\Björn Klusmann\AppData\Local\Microsoft\Windows\Temporary Internet Files\Content.IE5\JTC2FD4R\962px-Person_icon_BLACK-01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227" y="5497505"/>
                <a:ext cx="621439" cy="661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C:\Users\Björn Klusmann\AppData\Local\Microsoft\Windows\Temporary Internet Files\Content.IE5\JTC2FD4R\962px-Person_icon_BLACK-01.svg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8899" y="5631718"/>
                <a:ext cx="621439" cy="661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3" descr="C:\Users\Björn Klusmann\AppData\Local\Microsoft\Windows\Temporary Internet Files\Content.IE5\K9YERH3A\person-146044_960_72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4688" y="4899398"/>
                <a:ext cx="265932" cy="531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3" descr="C:\Users\Björn Klusmann\AppData\Local\Microsoft\Windows\Temporary Internet Files\Content.IE5\K9YERH3A\person-146044_960_72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7526" y="5562318"/>
                <a:ext cx="265932" cy="531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3" descr="C:\Users\Björn Klusmann\AppData\Local\Microsoft\Windows\Temporary Internet Files\Content.IE5\K9YERH3A\person-146044_960_72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2875" y="5493908"/>
                <a:ext cx="265932" cy="531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3" descr="C:\Users\Björn Klusmann\AppData\Local\Microsoft\Windows\Temporary Internet Files\Content.IE5\K9YERH3A\person-146044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7491" y="5429164"/>
                <a:ext cx="304800" cy="609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C:\Users\Björn Klusmann\AppData\Local\Microsoft\Windows\Temporary Internet Files\Content.IE5\ZVSMBS3N\baby-pictogram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4244" y="5793957"/>
                <a:ext cx="261072" cy="371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4" descr="C:\Users\Björn Klusmann\AppData\Local\Microsoft\Windows\Temporary Internet Files\Content.IE5\ZVSMBS3N\baby-pictogram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1822" y="4915852"/>
                <a:ext cx="261072" cy="371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5" descr="C:\Users\Björn Klusmann\AppData\Local\Microsoft\Windows\Temporary Internet Files\Content.IE5\0W97781V\Wandern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3644" y="4804541"/>
                <a:ext cx="538475" cy="53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5" descr="C:\Users\Björn Klusmann\AppData\Local\Microsoft\Windows\Temporary Internet Files\Content.IE5\0W97781V\Wandern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8127" y="4833887"/>
                <a:ext cx="538475" cy="53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5" descr="C:\Users\Björn Klusmann\AppData\Local\Microsoft\Windows\Temporary Internet Files\Content.IE5\0W97781V\Wandern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1907" y="5268553"/>
                <a:ext cx="538475" cy="53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4" descr="C:\Users\Björn Klusmann\AppData\Local\Microsoft\Windows\Temporary Internet Files\Content.IE5\ZVSMBS3N\baby-pictogram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1955" y="5299906"/>
                <a:ext cx="261072" cy="371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Textfeld 70"/>
            <p:cNvSpPr txBox="1"/>
            <p:nvPr/>
          </p:nvSpPr>
          <p:spPr>
            <a:xfrm>
              <a:off x="5786184" y="5904933"/>
              <a:ext cx="2058272" cy="32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1C1C1C"/>
                  </a:solidFill>
                  <a:latin typeface="+mj-lt"/>
                </a:rPr>
                <a:t>Private </a:t>
              </a:r>
              <a:r>
                <a:rPr lang="de-DE" sz="1400" dirty="0" err="1">
                  <a:solidFill>
                    <a:srgbClr val="1C1C1C"/>
                  </a:solidFill>
                  <a:latin typeface="+mj-lt"/>
                </a:rPr>
                <a:t>S</a:t>
              </a:r>
              <a:r>
                <a:rPr lang="de-DE" sz="1400" dirty="0" err="1" smtClean="0">
                  <a:solidFill>
                    <a:srgbClr val="1C1C1C"/>
                  </a:solidFill>
                  <a:latin typeface="+mj-lt"/>
                </a:rPr>
                <a:t>ector</a:t>
              </a:r>
              <a:r>
                <a:rPr lang="de-DE" sz="1400" dirty="0" smtClean="0">
                  <a:solidFill>
                    <a:srgbClr val="1C1C1C"/>
                  </a:solidFill>
                  <a:latin typeface="+mj-lt"/>
                </a:rPr>
                <a:t> per </a:t>
              </a:r>
              <a:r>
                <a:rPr lang="de-DE" sz="1400" dirty="0">
                  <a:solidFill>
                    <a:srgbClr val="1C1C1C"/>
                  </a:solidFill>
                  <a:latin typeface="+mj-lt"/>
                </a:rPr>
                <a:t>C</a:t>
              </a:r>
              <a:r>
                <a:rPr lang="de-DE" sz="1400" dirty="0" smtClean="0">
                  <a:solidFill>
                    <a:srgbClr val="1C1C1C"/>
                  </a:solidFill>
                  <a:latin typeface="+mj-lt"/>
                </a:rPr>
                <a:t>apita</a:t>
              </a:r>
            </a:p>
          </p:txBody>
        </p:sp>
        <p:grpSp>
          <p:nvGrpSpPr>
            <p:cNvPr id="72" name="Gruppieren 71"/>
            <p:cNvGrpSpPr/>
            <p:nvPr/>
          </p:nvGrpSpPr>
          <p:grpSpPr>
            <a:xfrm>
              <a:off x="378223" y="1522409"/>
              <a:ext cx="1613608" cy="1500191"/>
              <a:chOff x="1554080" y="4837456"/>
              <a:chExt cx="1613608" cy="1500191"/>
            </a:xfrm>
          </p:grpSpPr>
          <p:pic>
            <p:nvPicPr>
              <p:cNvPr id="93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080" y="4837456"/>
                <a:ext cx="1613608" cy="1500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4" name="Textfeld 93"/>
              <p:cNvSpPr txBox="1"/>
              <p:nvPr/>
            </p:nvSpPr>
            <p:spPr>
              <a:xfrm>
                <a:off x="1684367" y="5301211"/>
                <a:ext cx="1346965" cy="775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coming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Sector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1</a:t>
                </a:r>
              </a:p>
            </p:txBody>
          </p:sp>
        </p:grpSp>
        <p:grpSp>
          <p:nvGrpSpPr>
            <p:cNvPr id="73" name="Gruppieren 72"/>
            <p:cNvGrpSpPr/>
            <p:nvPr/>
          </p:nvGrpSpPr>
          <p:grpSpPr>
            <a:xfrm>
              <a:off x="5882566" y="1522410"/>
              <a:ext cx="1613608" cy="1500191"/>
              <a:chOff x="1601080" y="4837456"/>
              <a:chExt cx="1613608" cy="1500191"/>
            </a:xfrm>
          </p:grpSpPr>
          <p:pic>
            <p:nvPicPr>
              <p:cNvPr id="91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1080" y="4837456"/>
                <a:ext cx="1613608" cy="1500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Textfeld 91"/>
              <p:cNvSpPr txBox="1"/>
              <p:nvPr/>
            </p:nvSpPr>
            <p:spPr>
              <a:xfrm>
                <a:off x="1684367" y="5301211"/>
                <a:ext cx="1346965" cy="775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coming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Households</a:t>
                </a:r>
                <a:endParaRPr lang="de-DE" sz="14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cxnSp>
          <p:nvCxnSpPr>
            <p:cNvPr id="74" name="Gerader Verbinder 73"/>
            <p:cNvCxnSpPr/>
            <p:nvPr/>
          </p:nvCxnSpPr>
          <p:spPr>
            <a:xfrm>
              <a:off x="4572000" y="1844824"/>
              <a:ext cx="0" cy="423016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uppieren 74"/>
            <p:cNvGrpSpPr/>
            <p:nvPr/>
          </p:nvGrpSpPr>
          <p:grpSpPr>
            <a:xfrm>
              <a:off x="378223" y="4432071"/>
              <a:ext cx="1620000" cy="1643999"/>
              <a:chOff x="107504" y="2330935"/>
              <a:chExt cx="1803213" cy="1643999"/>
            </a:xfrm>
          </p:grpSpPr>
          <p:pic>
            <p:nvPicPr>
              <p:cNvPr id="86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027" y="2975559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3123023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400" y="3247958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837" y="2330935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C:\Users\Björn Klusmann\AppData\Local\Microsoft\Windows\Temporary Internet Files\Content.IE5\ZVSMBS3N\air-pollution-149241_960_72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474951"/>
                <a:ext cx="658317" cy="726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uppieren 75"/>
            <p:cNvGrpSpPr/>
            <p:nvPr/>
          </p:nvGrpSpPr>
          <p:grpSpPr>
            <a:xfrm>
              <a:off x="2648663" y="4454476"/>
              <a:ext cx="1620000" cy="1638820"/>
              <a:chOff x="2803411" y="2204391"/>
              <a:chExt cx="1313716" cy="1638820"/>
            </a:xfrm>
          </p:grpSpPr>
          <p:pic>
            <p:nvPicPr>
              <p:cNvPr id="82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0269" y="2694423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3302092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411" y="2660808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3" descr="C:\Users\Björn Klusmann\AppData\Local\Microsoft\Windows\Temporary Internet Files\Content.IE5\JTC2FD4R\smokestack-149920_960_720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2204391"/>
                <a:ext cx="656858" cy="541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7" name="Gruppieren 76"/>
            <p:cNvGrpSpPr/>
            <p:nvPr/>
          </p:nvGrpSpPr>
          <p:grpSpPr>
            <a:xfrm>
              <a:off x="2569142" y="1556792"/>
              <a:ext cx="1613608" cy="1500191"/>
              <a:chOff x="1554080" y="4837456"/>
              <a:chExt cx="1613608" cy="1500191"/>
            </a:xfrm>
          </p:grpSpPr>
          <p:pic>
            <p:nvPicPr>
              <p:cNvPr id="80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080" y="4837456"/>
                <a:ext cx="1613608" cy="1500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" name="Textfeld 80"/>
              <p:cNvSpPr txBox="1"/>
              <p:nvPr/>
            </p:nvSpPr>
            <p:spPr>
              <a:xfrm>
                <a:off x="1684367" y="5301211"/>
                <a:ext cx="1346965" cy="775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coming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Sector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2</a:t>
                </a:r>
              </a:p>
            </p:txBody>
          </p:sp>
        </p:grpSp>
        <p:sp>
          <p:nvSpPr>
            <p:cNvPr id="78" name="Pfeil nach rechts 77"/>
            <p:cNvSpPr/>
            <p:nvPr/>
          </p:nvSpPr>
          <p:spPr>
            <a:xfrm rot="5400000">
              <a:off x="620634" y="3563968"/>
              <a:ext cx="1080000" cy="23400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latin typeface="+mj-lt"/>
              </a:endParaRPr>
            </a:p>
          </p:txBody>
        </p:sp>
        <p:sp>
          <p:nvSpPr>
            <p:cNvPr id="79" name="Pfeil nach rechts 78"/>
            <p:cNvSpPr/>
            <p:nvPr/>
          </p:nvSpPr>
          <p:spPr>
            <a:xfrm rot="5400000">
              <a:off x="2776038" y="3600031"/>
              <a:ext cx="1080000" cy="23400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0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14</a:t>
            </a:fld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The </a:t>
            </a:r>
            <a:r>
              <a:rPr lang="de-DE" sz="3600" dirty="0" err="1" smtClean="0"/>
              <a:t>Proposed</a:t>
            </a:r>
            <a:r>
              <a:rPr lang="de-DE" sz="3600" dirty="0" smtClean="0"/>
              <a:t> New </a:t>
            </a:r>
            <a:r>
              <a:rPr lang="de-DE" sz="3600" dirty="0"/>
              <a:t>CO</a:t>
            </a:r>
            <a:r>
              <a:rPr lang="de-DE" sz="3600" baseline="-25000" dirty="0"/>
              <a:t>2</a:t>
            </a:r>
            <a:r>
              <a:rPr lang="de-DE" sz="3600" dirty="0"/>
              <a:t>-</a:t>
            </a:r>
            <a:br>
              <a:rPr lang="de-DE" sz="3600" dirty="0"/>
            </a:br>
            <a:r>
              <a:rPr lang="de-DE" sz="3600" dirty="0" smtClean="0"/>
              <a:t>Price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ETS-</a:t>
            </a:r>
            <a:r>
              <a:rPr lang="de-DE" sz="3600" dirty="0" err="1" smtClean="0"/>
              <a:t>Sector</a:t>
            </a:r>
            <a:endParaRPr lang="de-DE" sz="3600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3582595"/>
            <a:ext cx="806489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Option 1: </a:t>
            </a:r>
            <a:r>
              <a:rPr lang="de-DE" sz="2400" u="sng" dirty="0" err="1" smtClean="0"/>
              <a:t>Adjustment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of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energy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taxes</a:t>
            </a:r>
            <a:endParaRPr lang="de-DE" sz="240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 smtClean="0"/>
              <a:t>Estimating</a:t>
            </a:r>
            <a:r>
              <a:rPr lang="de-DE" sz="2400" dirty="0" smtClean="0"/>
              <a:t> EUA-</a:t>
            </a:r>
            <a:r>
              <a:rPr lang="de-DE" sz="2400" dirty="0" err="1" smtClean="0"/>
              <a:t>prices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future</a:t>
            </a:r>
            <a:r>
              <a:rPr lang="de-DE" sz="2400" dirty="0" smtClean="0"/>
              <a:t> </a:t>
            </a:r>
            <a:r>
              <a:rPr lang="de-DE" sz="2400" dirty="0" err="1" smtClean="0"/>
              <a:t>year</a:t>
            </a:r>
            <a:endParaRPr lang="de-DE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Annual </a:t>
            </a:r>
            <a:r>
              <a:rPr lang="de-DE" sz="2400" dirty="0" err="1" smtClean="0"/>
              <a:t>fixing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tax</a:t>
            </a:r>
            <a:r>
              <a:rPr lang="de-DE" sz="2400" dirty="0" smtClean="0"/>
              <a:t> rate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difference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minimum</a:t>
            </a:r>
            <a:r>
              <a:rPr lang="de-DE" sz="2400" dirty="0" smtClean="0"/>
              <a:t> </a:t>
            </a:r>
            <a:r>
              <a:rPr lang="de-DE" sz="2400" dirty="0" err="1" smtClean="0"/>
              <a:t>price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future</a:t>
            </a:r>
            <a:r>
              <a:rPr lang="de-DE" sz="2400" dirty="0" smtClean="0"/>
              <a:t> EUA-</a:t>
            </a:r>
            <a:r>
              <a:rPr lang="de-DE" sz="2400" dirty="0" err="1" smtClean="0"/>
              <a:t>price</a:t>
            </a:r>
            <a:endParaRPr lang="de-DE" sz="24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677440" y="1610855"/>
            <a:ext cx="6918896" cy="1530113"/>
            <a:chOff x="457200" y="1234272"/>
            <a:chExt cx="6918896" cy="1530113"/>
          </a:xfrm>
        </p:grpSpPr>
        <p:pic>
          <p:nvPicPr>
            <p:cNvPr id="12" name="Picture 2" descr="C:\Users\Björn Klusmann\AppData\Local\Microsoft\Windows\Temporary Internet Files\Content.IE5\ZVSMBS3N\air-pollution-149241_960_720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67876"/>
              <a:ext cx="658317" cy="72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Björn Klusmann\AppData\Local\Microsoft\Windows\Temporary Internet Files\Content.IE5\JTC2FD4R\smokestack-149920_960_72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790" y="1844824"/>
              <a:ext cx="656858" cy="54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Pfeil nach rechts 14"/>
            <p:cNvSpPr/>
            <p:nvPr/>
          </p:nvSpPr>
          <p:spPr>
            <a:xfrm>
              <a:off x="2592080" y="1916832"/>
              <a:ext cx="2700000" cy="2700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latin typeface="+mj-lt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5730304" y="1234272"/>
              <a:ext cx="1645792" cy="1530113"/>
              <a:chOff x="5580111" y="1259632"/>
              <a:chExt cx="1645792" cy="1530113"/>
            </a:xfrm>
          </p:grpSpPr>
          <p:pic>
            <p:nvPicPr>
              <p:cNvPr id="17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1" y="1259632"/>
                <a:ext cx="1645792" cy="1530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feld 17"/>
              <p:cNvSpPr txBox="1"/>
              <p:nvPr/>
            </p:nvSpPr>
            <p:spPr>
              <a:xfrm>
                <a:off x="5818759" y="1880353"/>
                <a:ext cx="13469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Businesses</a:t>
                </a:r>
                <a:endParaRPr lang="de-DE" sz="14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3" name="Textfeld 2"/>
          <p:cNvSpPr txBox="1"/>
          <p:nvPr/>
        </p:nvSpPr>
        <p:spPr>
          <a:xfrm>
            <a:off x="36549" y="5910769"/>
            <a:ext cx="2598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1C1C1C"/>
                </a:solidFill>
                <a:latin typeface="Arial Narrow" pitchFamily="34" charset="0"/>
              </a:rPr>
              <a:t>EUA – European Emission Allowance</a:t>
            </a:r>
            <a:endParaRPr lang="en-GB" sz="1200" dirty="0" err="1" smtClean="0">
              <a:solidFill>
                <a:srgbClr val="1C1C1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15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95536" y="3563431"/>
            <a:ext cx="80648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Option </a:t>
            </a:r>
            <a:r>
              <a:rPr lang="de-DE" sz="2400" u="sng" dirty="0"/>
              <a:t>2: </a:t>
            </a:r>
            <a:r>
              <a:rPr lang="de-DE" sz="2400" u="sng" dirty="0" smtClean="0"/>
              <a:t>Refund </a:t>
            </a:r>
            <a:endParaRPr lang="de-DE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First, </a:t>
            </a:r>
            <a:r>
              <a:rPr lang="de-DE" sz="2400" dirty="0" err="1" smtClean="0"/>
              <a:t>enterprises</a:t>
            </a:r>
            <a:r>
              <a:rPr lang="de-DE" sz="2400" dirty="0" smtClean="0"/>
              <a:t> </a:t>
            </a:r>
            <a:r>
              <a:rPr lang="de-DE" sz="2400" dirty="0" err="1" smtClean="0"/>
              <a:t>pay</a:t>
            </a:r>
            <a:r>
              <a:rPr lang="de-DE" sz="2400" dirty="0" smtClean="0"/>
              <a:t> </a:t>
            </a:r>
            <a:r>
              <a:rPr lang="de-DE" sz="2400" dirty="0" err="1" smtClean="0"/>
              <a:t>full</a:t>
            </a:r>
            <a:r>
              <a:rPr lang="de-DE" sz="2400" dirty="0" smtClean="0"/>
              <a:t> </a:t>
            </a:r>
            <a:r>
              <a:rPr lang="de-DE" sz="2400" dirty="0" err="1" smtClean="0"/>
              <a:t>tax</a:t>
            </a:r>
            <a:r>
              <a:rPr lang="de-DE" sz="2400" dirty="0" smtClean="0"/>
              <a:t> rate</a:t>
            </a:r>
            <a:endParaRPr lang="de-DE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 smtClean="0"/>
              <a:t>Following</a:t>
            </a:r>
            <a:r>
              <a:rPr lang="de-DE" sz="2400" dirty="0" smtClean="0"/>
              <a:t> </a:t>
            </a:r>
            <a:r>
              <a:rPr lang="de-DE" sz="2400" dirty="0" err="1" smtClean="0"/>
              <a:t>year</a:t>
            </a:r>
            <a:r>
              <a:rPr lang="de-DE" sz="2400" dirty="0" smtClean="0"/>
              <a:t>, </a:t>
            </a:r>
            <a:r>
              <a:rPr lang="de-DE" sz="2400" dirty="0" err="1" smtClean="0"/>
              <a:t>reduced</a:t>
            </a:r>
            <a:r>
              <a:rPr lang="de-DE" sz="2400" dirty="0" smtClean="0"/>
              <a:t> </a:t>
            </a:r>
            <a:r>
              <a:rPr lang="de-DE" sz="2400" dirty="0" err="1" smtClean="0"/>
              <a:t>tax</a:t>
            </a:r>
            <a:r>
              <a:rPr lang="de-DE" sz="2400" dirty="0" smtClean="0"/>
              <a:t> rate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refund</a:t>
            </a:r>
            <a:r>
              <a:rPr lang="de-DE" sz="2400" dirty="0" smtClean="0"/>
              <a:t> ETS-</a:t>
            </a:r>
            <a:r>
              <a:rPr lang="de-DE" sz="2400" dirty="0" err="1" smtClean="0"/>
              <a:t>related</a:t>
            </a:r>
            <a:r>
              <a:rPr lang="de-DE" sz="2400" dirty="0" smtClean="0"/>
              <a:t> </a:t>
            </a:r>
            <a:r>
              <a:rPr lang="de-DE" sz="2400" dirty="0" err="1" smtClean="0"/>
              <a:t>costs</a:t>
            </a:r>
            <a:endParaRPr lang="de-DE" sz="2400" dirty="0"/>
          </a:p>
          <a:p>
            <a:pPr>
              <a:spcAft>
                <a:spcPts val="600"/>
              </a:spcAft>
            </a:pPr>
            <a:endParaRPr lang="de-DE" sz="2400" dirty="0"/>
          </a:p>
          <a:p>
            <a:pPr marL="342900" indent="-342900">
              <a:buFont typeface="Arial" charset="0"/>
              <a:buChar char="•"/>
            </a:pPr>
            <a:endParaRPr lang="de-DE" sz="2400" dirty="0" smtClean="0">
              <a:solidFill>
                <a:srgbClr val="1C1C1C"/>
              </a:solidFill>
              <a:latin typeface="Arial Narrow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77440" y="1610855"/>
            <a:ext cx="6918896" cy="1530113"/>
            <a:chOff x="457200" y="1234272"/>
            <a:chExt cx="6918896" cy="1530113"/>
          </a:xfrm>
        </p:grpSpPr>
        <p:pic>
          <p:nvPicPr>
            <p:cNvPr id="14" name="Picture 2" descr="C:\Users\Björn Klusmann\AppData\Local\Microsoft\Windows\Temporary Internet Files\Content.IE5\ZVSMBS3N\air-pollution-149241_960_720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67876"/>
              <a:ext cx="658317" cy="72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Björn Klusmann\AppData\Local\Microsoft\Windows\Temporary Internet Files\Content.IE5\JTC2FD4R\smokestack-149920_960_72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790" y="1844824"/>
              <a:ext cx="656858" cy="54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Pfeil nach rechts 15"/>
            <p:cNvSpPr/>
            <p:nvPr/>
          </p:nvSpPr>
          <p:spPr>
            <a:xfrm>
              <a:off x="2592080" y="1916832"/>
              <a:ext cx="2700000" cy="2700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latin typeface="+mj-lt"/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5730304" y="1234272"/>
              <a:ext cx="1645792" cy="1530113"/>
              <a:chOff x="5580111" y="1259632"/>
              <a:chExt cx="1645792" cy="1530113"/>
            </a:xfrm>
          </p:grpSpPr>
          <p:pic>
            <p:nvPicPr>
              <p:cNvPr id="18" name="Picture 10" descr="C:\Users\Björn Klusmann\AppData\Local\Microsoft\Windows\Temporary Internet Files\Content.IE5\K9YERH3A\pot-of-gold-2[1]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1" y="1259632"/>
                <a:ext cx="1645792" cy="1530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feld 18"/>
              <p:cNvSpPr txBox="1"/>
              <p:nvPr/>
            </p:nvSpPr>
            <p:spPr>
              <a:xfrm>
                <a:off x="5818759" y="1880353"/>
                <a:ext cx="13469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Revenue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from</a:t>
                </a:r>
                <a:r>
                  <a:rPr lang="de-DE" sz="1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+mj-lt"/>
                  </a:rPr>
                  <a:t>Businesses</a:t>
                </a:r>
                <a:endParaRPr lang="de-DE" sz="14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20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The </a:t>
            </a:r>
            <a:r>
              <a:rPr lang="de-DE" sz="3600" dirty="0" err="1" smtClean="0"/>
              <a:t>Proposed</a:t>
            </a:r>
            <a:r>
              <a:rPr lang="de-DE" sz="3600" dirty="0" smtClean="0"/>
              <a:t> New </a:t>
            </a:r>
            <a:r>
              <a:rPr lang="de-DE" sz="3600" dirty="0"/>
              <a:t>CO</a:t>
            </a:r>
            <a:r>
              <a:rPr lang="de-DE" sz="3600" baseline="-25000" dirty="0"/>
              <a:t>2</a:t>
            </a:r>
            <a:r>
              <a:rPr lang="de-DE" sz="3600" dirty="0"/>
              <a:t>-</a:t>
            </a:r>
            <a:br>
              <a:rPr lang="de-DE" sz="3600" dirty="0"/>
            </a:br>
            <a:r>
              <a:rPr lang="de-DE" sz="3600" dirty="0" smtClean="0"/>
              <a:t>Price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ETS-</a:t>
            </a:r>
            <a:r>
              <a:rPr lang="de-DE" sz="3600" dirty="0" err="1" smtClean="0"/>
              <a:t>Sector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27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600" dirty="0" smtClean="0"/>
              <a:t>Total Revenue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88898"/>
            <a:ext cx="6810375" cy="47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17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/>
              <a:t>Distributive </a:t>
            </a:r>
            <a:r>
              <a:rPr lang="de-DE" sz="3600" dirty="0" err="1" smtClean="0"/>
              <a:t>Effects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</a:p>
          <a:p>
            <a:pPr algn="l"/>
            <a:r>
              <a:rPr lang="de-DE" sz="3600" dirty="0"/>
              <a:t>P</a:t>
            </a:r>
            <a:r>
              <a:rPr lang="de-DE" sz="3600" dirty="0" smtClean="0"/>
              <a:t>rivate </a:t>
            </a:r>
            <a:r>
              <a:rPr lang="de-DE" sz="3600" dirty="0" err="1"/>
              <a:t>H</a:t>
            </a:r>
            <a:r>
              <a:rPr lang="de-DE" sz="3600" dirty="0" err="1" smtClean="0"/>
              <a:t>ouseholds</a:t>
            </a:r>
            <a:endParaRPr lang="de-DE" sz="3600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537343"/>
            <a:ext cx="5842992" cy="312390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57200" y="1512669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Changes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expenses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per </a:t>
            </a:r>
            <a:r>
              <a:rPr lang="de-DE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year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four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household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 at a rate </a:t>
            </a:r>
            <a:r>
              <a:rPr lang="de-DE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50 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Euro/tCO</a:t>
            </a:r>
            <a:r>
              <a:rPr lang="de-DE" baseline="-250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de-DE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86953" y="3140968"/>
            <a:ext cx="20998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err="1" smtClean="0"/>
              <a:t>Result</a:t>
            </a:r>
            <a:r>
              <a:rPr lang="de-DE" dirty="0" smtClean="0"/>
              <a:t>: 4-Person-households within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60% </a:t>
            </a:r>
            <a:r>
              <a:rPr lang="de-DE" dirty="0" err="1" smtClean="0"/>
              <a:t>income</a:t>
            </a:r>
            <a:r>
              <a:rPr lang="de-DE" dirty="0" smtClean="0"/>
              <a:t> </a:t>
            </a:r>
            <a:r>
              <a:rPr lang="de-DE" dirty="0" err="1" smtClean="0"/>
              <a:t>pay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(</a:t>
            </a:r>
            <a:r>
              <a:rPr lang="de-DE" dirty="0" err="1" smtClean="0"/>
              <a:t>green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„</a:t>
            </a:r>
            <a:r>
              <a:rPr lang="de-DE" dirty="0"/>
              <a:t>gesamt“)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1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err="1" smtClean="0"/>
              <a:t>Cost</a:t>
            </a:r>
            <a:r>
              <a:rPr lang="de-DE" sz="3600" dirty="0" smtClean="0"/>
              <a:t> </a:t>
            </a:r>
            <a:r>
              <a:rPr lang="de-DE" sz="3600" dirty="0" err="1" smtClean="0"/>
              <a:t>Effects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Energy</a:t>
            </a:r>
            <a:r>
              <a:rPr lang="de-DE" sz="3600" dirty="0" smtClean="0"/>
              <a:t> </a:t>
            </a:r>
            <a:r>
              <a:rPr lang="de-DE" sz="3600" dirty="0" err="1" smtClean="0"/>
              <a:t>sector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0676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600" dirty="0"/>
              <a:t>... is </a:t>
            </a:r>
            <a:r>
              <a:rPr lang="en-GB" sz="2600" b="1" i="1" dirty="0" smtClean="0"/>
              <a:t>unbureaucratic</a:t>
            </a:r>
            <a:r>
              <a:rPr lang="en-GB" sz="2600" dirty="0" smtClean="0"/>
              <a:t>: </a:t>
            </a:r>
            <a:r>
              <a:rPr lang="en-GB" sz="2600" dirty="0"/>
              <a:t>companies do not need their own trading departments. There are only low transaction costs.</a:t>
            </a:r>
          </a:p>
          <a:p>
            <a:pPr algn="just"/>
            <a:r>
              <a:rPr lang="en-GB" sz="2600" dirty="0"/>
              <a:t>... is completely </a:t>
            </a:r>
            <a:r>
              <a:rPr lang="en-GB" sz="2600" b="1" i="1" dirty="0"/>
              <a:t>technology-neutral</a:t>
            </a:r>
            <a:r>
              <a:rPr lang="en-GB" sz="2600" dirty="0"/>
              <a:t>: debate about efficiency </a:t>
            </a:r>
            <a:r>
              <a:rPr lang="en-GB" sz="2600" dirty="0" smtClean="0"/>
              <a:t>v/s </a:t>
            </a:r>
            <a:r>
              <a:rPr lang="en-GB" sz="2600" dirty="0"/>
              <a:t>r</a:t>
            </a:r>
            <a:r>
              <a:rPr lang="en-GB" sz="2600" dirty="0" smtClean="0"/>
              <a:t>enewable </a:t>
            </a:r>
            <a:r>
              <a:rPr lang="en-GB" sz="2600" dirty="0"/>
              <a:t>is </a:t>
            </a:r>
            <a:r>
              <a:rPr lang="en-GB" sz="2600" dirty="0" smtClean="0"/>
              <a:t>unnecessary. </a:t>
            </a:r>
            <a:r>
              <a:rPr lang="en-GB" sz="2600" dirty="0"/>
              <a:t>The most </a:t>
            </a:r>
            <a:r>
              <a:rPr lang="en-GB" sz="2600" dirty="0" smtClean="0"/>
              <a:t>economical solution </a:t>
            </a:r>
            <a:r>
              <a:rPr lang="en-GB" sz="2600" dirty="0"/>
              <a:t>prevails.</a:t>
            </a:r>
          </a:p>
          <a:p>
            <a:pPr algn="just"/>
            <a:r>
              <a:rPr lang="en-GB" sz="2600" dirty="0"/>
              <a:t> ... is </a:t>
            </a:r>
            <a:r>
              <a:rPr lang="en-GB" sz="2600" b="1" i="1" dirty="0"/>
              <a:t>competitive</a:t>
            </a:r>
            <a:r>
              <a:rPr lang="en-GB" sz="2600" dirty="0"/>
              <a:t>, because it is revenue neutral. In the economy, the </a:t>
            </a:r>
            <a:r>
              <a:rPr lang="en-GB" sz="2600" dirty="0" smtClean="0"/>
              <a:t>inefficient players pay and </a:t>
            </a:r>
            <a:r>
              <a:rPr lang="en-GB" sz="2600" dirty="0"/>
              <a:t>the CO</a:t>
            </a:r>
            <a:r>
              <a:rPr lang="en-GB" sz="2600" baseline="-25000" dirty="0"/>
              <a:t>2</a:t>
            </a:r>
            <a:r>
              <a:rPr lang="en-GB" sz="2600" dirty="0"/>
              <a:t> savers are rewarded.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19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anchor="ctr"/>
          <a:lstStyle/>
          <a:p>
            <a:pPr algn="l"/>
            <a:r>
              <a:rPr lang="de-DE" sz="2800" dirty="0" smtClean="0"/>
              <a:t>The </a:t>
            </a:r>
            <a:r>
              <a:rPr lang="de-DE" sz="2800" dirty="0"/>
              <a:t>N</a:t>
            </a:r>
            <a:r>
              <a:rPr lang="de-DE" sz="2800" dirty="0" smtClean="0"/>
              <a:t>ew CO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</a:t>
            </a:r>
            <a:r>
              <a:rPr lang="de-DE" sz="2800" dirty="0"/>
              <a:t>P</a:t>
            </a:r>
            <a:r>
              <a:rPr lang="de-DE" sz="2800" dirty="0" smtClean="0"/>
              <a:t>rice…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694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err="1" smtClean="0"/>
              <a:t>Theses</a:t>
            </a:r>
            <a:r>
              <a:rPr lang="de-DE" sz="3600" dirty="0" smtClean="0"/>
              <a:t> in </a:t>
            </a:r>
            <a:r>
              <a:rPr lang="de-DE" sz="3600" dirty="0" err="1" smtClean="0"/>
              <a:t>Overview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 algn="just"/>
            <a:r>
              <a:rPr lang="en-GB" sz="2000" dirty="0" smtClean="0"/>
              <a:t>Industry </a:t>
            </a:r>
            <a:r>
              <a:rPr lang="en-GB" sz="2000" dirty="0"/>
              <a:t>needs a reliable and effective CO</a:t>
            </a:r>
            <a:r>
              <a:rPr lang="en-GB" sz="2000" baseline="-25000" dirty="0"/>
              <a:t>2</a:t>
            </a:r>
            <a:r>
              <a:rPr lang="en-GB" sz="2000" dirty="0"/>
              <a:t> price</a:t>
            </a:r>
            <a:r>
              <a:rPr lang="en-GB" sz="2000" b="1" dirty="0"/>
              <a:t>: un-bureaucratic, competitive</a:t>
            </a:r>
            <a:r>
              <a:rPr lang="en-GB" sz="2000" dirty="0"/>
              <a:t>, socially balanced, effective, </a:t>
            </a:r>
            <a:r>
              <a:rPr lang="en-GB" sz="2000" b="1" dirty="0" smtClean="0"/>
              <a:t>revenue-neutral</a:t>
            </a:r>
            <a:r>
              <a:rPr lang="en-GB" sz="2000" dirty="0"/>
              <a:t>. With the </a:t>
            </a:r>
            <a:r>
              <a:rPr lang="en-GB" sz="2000" dirty="0" smtClean="0"/>
              <a:t>revenues, </a:t>
            </a:r>
            <a:r>
              <a:rPr lang="en-GB" sz="2000" dirty="0"/>
              <a:t>the electricity tax is lowered, and the remaining </a:t>
            </a:r>
            <a:r>
              <a:rPr lang="en-GB" sz="2000" dirty="0" smtClean="0"/>
              <a:t>sum goes </a:t>
            </a:r>
            <a:r>
              <a:rPr lang="en-GB" sz="2000" dirty="0"/>
              <a:t>back to </a:t>
            </a:r>
            <a:r>
              <a:rPr lang="en-GB" sz="2000" dirty="0" smtClean="0"/>
              <a:t>industry </a:t>
            </a:r>
            <a:r>
              <a:rPr lang="en-GB" sz="2000" dirty="0"/>
              <a:t>and private households. The </a:t>
            </a:r>
            <a:r>
              <a:rPr lang="en-GB" sz="2000" dirty="0" smtClean="0"/>
              <a:t>goals are </a:t>
            </a:r>
            <a:r>
              <a:rPr lang="en-GB" sz="2000" dirty="0"/>
              <a:t>incentives for efficient system, climate protection and not </a:t>
            </a:r>
            <a:r>
              <a:rPr lang="en-GB" sz="2000" dirty="0" smtClean="0"/>
              <a:t>for raising </a:t>
            </a:r>
            <a:r>
              <a:rPr lang="en-GB" sz="2000" dirty="0"/>
              <a:t>government </a:t>
            </a:r>
            <a:r>
              <a:rPr lang="en-GB" sz="2000" dirty="0" smtClean="0"/>
              <a:t>revenues.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171450" indent="-171450" algn="just"/>
            <a:r>
              <a:rPr lang="en-GB" sz="2000" dirty="0"/>
              <a:t>German industry stands by the </a:t>
            </a:r>
            <a:r>
              <a:rPr lang="en-GB" sz="2000" b="1" dirty="0"/>
              <a:t>climate goals</a:t>
            </a:r>
            <a:r>
              <a:rPr lang="en-GB" sz="2000" dirty="0"/>
              <a:t>. The commitment to climate policy is based on environmental responsibility and </a:t>
            </a:r>
            <a:r>
              <a:rPr lang="en-GB" sz="2000" b="1" dirty="0"/>
              <a:t>industrial policy reason</a:t>
            </a:r>
            <a:r>
              <a:rPr lang="en-GB" sz="2000" dirty="0"/>
              <a:t>. A dynamic continuation of the energy transition and a national market with </a:t>
            </a:r>
            <a:r>
              <a:rPr lang="en-GB" sz="2000" b="1" dirty="0"/>
              <a:t>a pioneering function </a:t>
            </a:r>
            <a:r>
              <a:rPr lang="en-GB" sz="2000" dirty="0"/>
              <a:t>are pre-requisites for being able to remain </a:t>
            </a:r>
            <a:r>
              <a:rPr lang="en-GB" sz="2000" b="1" dirty="0"/>
              <a:t>a technology supplier in the global climate protection</a:t>
            </a:r>
            <a:r>
              <a:rPr lang="en-GB" sz="2000" dirty="0"/>
              <a:t>.</a:t>
            </a:r>
          </a:p>
          <a:p>
            <a:pPr marL="457200" lvl="0" indent="-457200">
              <a:buAutoNum type="arabicPeriod"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5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anchor="ctr"/>
          <a:lstStyle/>
          <a:p>
            <a:pPr algn="l"/>
            <a:r>
              <a:rPr lang="de-DE" sz="2800" dirty="0" smtClean="0"/>
              <a:t>Dynamic </a:t>
            </a:r>
            <a:r>
              <a:rPr lang="de-DE" sz="2800" dirty="0" err="1" smtClean="0"/>
              <a:t>Energy</a:t>
            </a:r>
            <a:r>
              <a:rPr lang="de-DE" sz="2800" dirty="0" smtClean="0"/>
              <a:t> Transition</a:t>
            </a:r>
            <a:br>
              <a:rPr lang="de-DE" sz="2800" dirty="0" smtClean="0"/>
            </a:br>
            <a:r>
              <a:rPr lang="de-DE" sz="2800" dirty="0" smtClean="0">
                <a:sym typeface="Wingdings" panose="05000000000000000000" pitchFamily="2" charset="2"/>
              </a:rPr>
              <a:t> Technology </a:t>
            </a:r>
            <a:r>
              <a:rPr lang="de-DE" sz="2800" dirty="0" err="1">
                <a:sym typeface="Wingdings" panose="05000000000000000000" pitchFamily="2" charset="2"/>
              </a:rPr>
              <a:t>S</a:t>
            </a:r>
            <a:r>
              <a:rPr lang="de-DE" sz="2800" dirty="0" err="1" smtClean="0">
                <a:sym typeface="Wingdings" panose="05000000000000000000" pitchFamily="2" charset="2"/>
              </a:rPr>
              <a:t>upplier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539552" y="2716465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i="1" dirty="0"/>
              <a:t>"Such a modernization of all sectors would offer the opportunity to develop Germany into a leading market for innovative and resource-efficient technologies and to establish German companies as strong providers of technological climate protection on a sustainable basis. This would be all the more </a:t>
            </a:r>
            <a:r>
              <a:rPr lang="en-GB" sz="2200" i="1" dirty="0" smtClean="0"/>
              <a:t>valuable, </a:t>
            </a:r>
            <a:r>
              <a:rPr lang="en-GB" sz="2200" i="1" dirty="0"/>
              <a:t>if the international consensus increases the demand for innovative technologies abroad, thereby creating a global market for climate protection technologies. "</a:t>
            </a:r>
          </a:p>
          <a:p>
            <a:pPr algn="just"/>
            <a:endParaRPr lang="en-GB" sz="2200" i="1" dirty="0"/>
          </a:p>
          <a:p>
            <a:pPr algn="just"/>
            <a:r>
              <a:rPr lang="en-GB" sz="2200" i="1" dirty="0" smtClean="0"/>
              <a:t>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en-GB" sz="2200" i="1" dirty="0" smtClean="0"/>
              <a:t>1.5 </a:t>
            </a:r>
            <a:r>
              <a:rPr lang="en-GB" sz="2200" i="1" dirty="0"/>
              <a:t>trillion more investments by 2050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156732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BDI study "Climatic paths for Germany"</a:t>
            </a:r>
          </a:p>
          <a:p>
            <a:r>
              <a:rPr lang="en-GB" sz="1600" b="1" i="1" dirty="0"/>
              <a:t>(Federal Association of German Industry)</a:t>
            </a:r>
          </a:p>
        </p:txBody>
      </p:sp>
    </p:spTree>
    <p:extLst>
      <p:ext uri="{BB962C8B-B14F-4D97-AF65-F5344CB8AC3E}">
        <p14:creationId xmlns:p14="http://schemas.microsoft.com/office/powerpoint/2010/main" val="3740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" y="1614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ETS </a:t>
            </a:r>
            <a:r>
              <a:rPr lang="de-DE" sz="3600" dirty="0" err="1"/>
              <a:t>R</a:t>
            </a:r>
            <a:r>
              <a:rPr lang="de-DE" sz="3600" dirty="0" err="1" smtClean="0"/>
              <a:t>emains</a:t>
            </a:r>
            <a:r>
              <a:rPr lang="de-DE" sz="3600" dirty="0" smtClean="0"/>
              <a:t> </a:t>
            </a:r>
            <a:r>
              <a:rPr lang="de-DE" sz="3600" dirty="0" err="1" smtClean="0"/>
              <a:t>Insufficient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21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69307609"/>
              </p:ext>
            </p:extLst>
          </p:nvPr>
        </p:nvGraphicFramePr>
        <p:xfrm>
          <a:off x="467544" y="1844824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5436096" y="5589240"/>
            <a:ext cx="2369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100" dirty="0" smtClean="0">
                <a:solidFill>
                  <a:schemeClr val="tx1"/>
                </a:solidFill>
              </a:rPr>
              <a:t>Quelle: FÖS</a:t>
            </a:r>
            <a:endParaRPr lang="de-DE" altLang="de-DE" sz="11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340768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All Scenarios, in </a:t>
            </a:r>
            <a:r>
              <a:rPr lang="de-DE" sz="2200" dirty="0" err="1" smtClean="0">
                <a:solidFill>
                  <a:srgbClr val="1C1C1C"/>
                </a:solidFill>
                <a:latin typeface="+mj-lt"/>
              </a:rPr>
              <a:t>which</a:t>
            </a:r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rgbClr val="1C1C1C"/>
                </a:solidFill>
                <a:latin typeface="+mj-lt"/>
              </a:rPr>
              <a:t>targets</a:t>
            </a:r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rgbClr val="1C1C1C"/>
                </a:solidFill>
                <a:latin typeface="+mj-lt"/>
              </a:rPr>
              <a:t>are</a:t>
            </a:r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rgbClr val="1C1C1C"/>
                </a:solidFill>
                <a:latin typeface="+mj-lt"/>
              </a:rPr>
              <a:t>met</a:t>
            </a:r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, </a:t>
            </a:r>
            <a:r>
              <a:rPr lang="de-DE" sz="2200" dirty="0" err="1" smtClean="0">
                <a:solidFill>
                  <a:srgbClr val="1C1C1C"/>
                </a:solidFill>
                <a:latin typeface="+mj-lt"/>
              </a:rPr>
              <a:t>calculated</a:t>
            </a:r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rgbClr val="1C1C1C"/>
                </a:solidFill>
                <a:latin typeface="+mj-lt"/>
              </a:rPr>
              <a:t>with</a:t>
            </a:r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rgbClr val="1C1C1C"/>
                </a:solidFill>
                <a:latin typeface="+mj-lt"/>
              </a:rPr>
              <a:t>higher</a:t>
            </a:r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 CO</a:t>
            </a:r>
            <a:r>
              <a:rPr lang="de-DE" sz="2200" baseline="-25000" dirty="0" smtClean="0">
                <a:solidFill>
                  <a:srgbClr val="1C1C1C"/>
                </a:solidFill>
                <a:latin typeface="+mj-lt"/>
              </a:rPr>
              <a:t>2</a:t>
            </a:r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-Prices</a:t>
            </a:r>
          </a:p>
        </p:txBody>
      </p:sp>
    </p:spTree>
    <p:extLst>
      <p:ext uri="{BB962C8B-B14F-4D97-AF65-F5344CB8AC3E}">
        <p14:creationId xmlns:p14="http://schemas.microsoft.com/office/powerpoint/2010/main" val="23957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But ETS </a:t>
            </a:r>
            <a:r>
              <a:rPr lang="de-DE" sz="3600" dirty="0" err="1" smtClean="0"/>
              <a:t>long</a:t>
            </a:r>
            <a:r>
              <a:rPr lang="de-DE" sz="3600" dirty="0" smtClean="0"/>
              <a:t> time </a:t>
            </a:r>
            <a:r>
              <a:rPr lang="de-DE" sz="3600" dirty="0" err="1" smtClean="0"/>
              <a:t>delivered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err="1" smtClean="0"/>
              <a:t>Erratic</a:t>
            </a:r>
            <a:r>
              <a:rPr lang="de-DE" sz="3600" dirty="0" smtClean="0"/>
              <a:t> Prices on a Low </a:t>
            </a:r>
            <a:r>
              <a:rPr lang="de-DE" sz="3600" dirty="0" err="1" smtClean="0"/>
              <a:t>level</a:t>
            </a:r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22</a:t>
            </a:fld>
            <a:endParaRPr lang="de-DE"/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5436096" y="5805264"/>
            <a:ext cx="2369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100" dirty="0" smtClean="0">
                <a:solidFill>
                  <a:schemeClr val="tx1"/>
                </a:solidFill>
              </a:rPr>
              <a:t>Quelle: FÖS</a:t>
            </a:r>
            <a:endParaRPr lang="de-DE" altLang="de-DE" sz="1100" dirty="0">
              <a:solidFill>
                <a:schemeClr val="tx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/>
        </p:nvSpPr>
        <p:spPr>
          <a:xfrm>
            <a:off x="611188" y="1326356"/>
            <a:ext cx="7921625" cy="420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1pPr>
            <a:lvl2pPr marL="7416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2pPr>
            <a:lvl3pPr marL="11430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3pPr>
            <a:lvl4pPr marL="16002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4pPr>
            <a:lvl5pPr marL="20574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latin typeface="+mj-lt"/>
              </a:rPr>
              <a:t>EUA-</a:t>
            </a:r>
            <a:r>
              <a:rPr lang="de-DE" b="1" dirty="0" err="1" smtClean="0">
                <a:latin typeface="+mj-lt"/>
              </a:rPr>
              <a:t>prices</a:t>
            </a:r>
            <a:r>
              <a:rPr lang="de-DE" b="1" dirty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from</a:t>
            </a:r>
            <a:r>
              <a:rPr lang="de-DE" b="1" dirty="0" smtClean="0">
                <a:latin typeface="+mj-lt"/>
              </a:rPr>
              <a:t> 2008-2016</a:t>
            </a:r>
            <a:endParaRPr lang="de-DE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50236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 anchor="ctr"/>
          <a:lstStyle/>
          <a:p>
            <a:pPr algn="l"/>
            <a:r>
              <a:rPr lang="en-GB" sz="3200" dirty="0" smtClean="0"/>
              <a:t>...and </a:t>
            </a:r>
            <a:r>
              <a:rPr lang="en-GB" sz="3200" dirty="0"/>
              <a:t>a </a:t>
            </a:r>
            <a:r>
              <a:rPr lang="en-GB" sz="3200" dirty="0" smtClean="0"/>
              <a:t>Huge </a:t>
            </a:r>
            <a:r>
              <a:rPr lang="en-GB" sz="3200" dirty="0"/>
              <a:t>P</a:t>
            </a:r>
            <a:r>
              <a:rPr lang="en-GB" sz="3200" dirty="0" smtClean="0"/>
              <a:t>rice </a:t>
            </a:r>
            <a:r>
              <a:rPr lang="en-GB" sz="3200" dirty="0"/>
              <a:t>R</a:t>
            </a:r>
            <a:r>
              <a:rPr lang="en-GB" sz="3200" dirty="0" smtClean="0"/>
              <a:t>isk </a:t>
            </a:r>
            <a:br>
              <a:rPr lang="en-GB" sz="3200" dirty="0" smtClean="0"/>
            </a:br>
            <a:r>
              <a:rPr lang="en-GB" sz="3200" dirty="0" smtClean="0"/>
              <a:t>in </a:t>
            </a:r>
            <a:r>
              <a:rPr lang="en-GB" sz="3200" dirty="0"/>
              <a:t>the </a:t>
            </a:r>
            <a:r>
              <a:rPr lang="en-GB" sz="3200" dirty="0" smtClean="0"/>
              <a:t>Long </a:t>
            </a:r>
            <a:r>
              <a:rPr lang="en-GB" sz="3200" dirty="0"/>
              <a:t>T</a:t>
            </a:r>
            <a:r>
              <a:rPr lang="en-GB" sz="3200" dirty="0" smtClean="0"/>
              <a:t>erm</a:t>
            </a:r>
            <a:endParaRPr lang="en-GB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31620"/>
            <a:ext cx="4064124" cy="37947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4788024" y="5334307"/>
            <a:ext cx="406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Edenhofer</a:t>
            </a:r>
            <a:r>
              <a:rPr lang="en-GB" sz="1200" dirty="0"/>
              <a:t>, O. (2017), </a:t>
            </a:r>
            <a:r>
              <a:rPr lang="en-GB" sz="1200" dirty="0" err="1"/>
              <a:t>Decarbonization</a:t>
            </a:r>
            <a:r>
              <a:rPr lang="en-GB" sz="1200" dirty="0"/>
              <a:t> and EU ETS Reform: Introducing a price floor to drive low-carbon investments</a:t>
            </a:r>
          </a:p>
          <a:p>
            <a:r>
              <a:rPr lang="en-GB" sz="1200" dirty="0"/>
              <a:t>MCC policy </a:t>
            </a:r>
            <a:r>
              <a:rPr lang="en-GB" sz="1200" dirty="0" smtClean="0"/>
              <a:t>paper</a:t>
            </a:r>
            <a:r>
              <a:rPr lang="de-DE" sz="1200" dirty="0" smtClean="0"/>
              <a:t> </a:t>
            </a:r>
            <a:endParaRPr lang="de-DE" sz="1200" dirty="0" smtClean="0">
              <a:solidFill>
                <a:srgbClr val="1C1C1C"/>
              </a:solidFill>
              <a:latin typeface="Arial Narrow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484784"/>
            <a:ext cx="41361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Without intervention</a:t>
            </a:r>
            <a:r>
              <a:rPr lang="en-GB" sz="2400" dirty="0"/>
              <a:t>, </a:t>
            </a:r>
            <a:r>
              <a:rPr lang="en-GB" sz="2400" b="1" dirty="0"/>
              <a:t>prices</a:t>
            </a:r>
            <a:r>
              <a:rPr lang="en-GB" sz="2400" dirty="0"/>
              <a:t> remain low for a long time and </a:t>
            </a:r>
            <a:r>
              <a:rPr lang="en-GB" sz="2400" b="1" dirty="0"/>
              <a:t>shoot towards the end</a:t>
            </a:r>
            <a:r>
              <a:rPr lang="en-GB" sz="2400" dirty="0"/>
              <a:t>.</a:t>
            </a:r>
          </a:p>
          <a:p>
            <a:pPr algn="just"/>
            <a:endParaRPr lang="en-GB" sz="2400" dirty="0" smtClean="0"/>
          </a:p>
          <a:p>
            <a:pPr marL="457200" indent="-457200" algn="just">
              <a:buFont typeface="+mj-lt"/>
              <a:buAutoNum type="alphaLcPeriod"/>
            </a:pPr>
            <a:r>
              <a:rPr lang="en-GB" sz="2400" dirty="0" smtClean="0"/>
              <a:t>Either politics sacrifice </a:t>
            </a:r>
            <a:r>
              <a:rPr lang="en-GB" sz="2400" dirty="0"/>
              <a:t>climate </a:t>
            </a:r>
            <a:r>
              <a:rPr lang="en-GB" sz="2400" dirty="0" smtClean="0"/>
              <a:t>goals  </a:t>
            </a:r>
            <a:r>
              <a:rPr lang="en-GB" sz="2400" dirty="0"/>
              <a:t>or</a:t>
            </a:r>
          </a:p>
          <a:p>
            <a:pPr marL="457200" indent="-457200" algn="just">
              <a:buFont typeface="+mj-lt"/>
              <a:buAutoNum type="alphaLcPeriod"/>
            </a:pPr>
            <a:endParaRPr lang="en-GB" sz="2400" dirty="0" smtClean="0"/>
          </a:p>
          <a:p>
            <a:pPr marL="457200" indent="-457200" algn="just">
              <a:buFont typeface="+mj-lt"/>
              <a:buAutoNum type="alphaLcPeriod"/>
            </a:pPr>
            <a:r>
              <a:rPr lang="en-GB" sz="2400" dirty="0" smtClean="0"/>
              <a:t>The long-lived </a:t>
            </a:r>
            <a:r>
              <a:rPr lang="en-GB" sz="2400" dirty="0"/>
              <a:t>investments in high-carbon techniques from times of low prices are then devalued.</a:t>
            </a:r>
          </a:p>
        </p:txBody>
      </p:sp>
    </p:spTree>
    <p:extLst>
      <p:ext uri="{BB962C8B-B14F-4D97-AF65-F5344CB8AC3E}">
        <p14:creationId xmlns:p14="http://schemas.microsoft.com/office/powerpoint/2010/main" val="24397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anchor="ctr"/>
          <a:lstStyle/>
          <a:p>
            <a:pPr algn="l"/>
            <a:r>
              <a:rPr lang="en-GB" sz="2800" dirty="0"/>
              <a:t>Consequences for E</a:t>
            </a:r>
            <a:r>
              <a:rPr lang="en-GB" sz="2800" dirty="0" smtClean="0"/>
              <a:t>conomy</a:t>
            </a:r>
            <a:br>
              <a:rPr lang="en-GB" sz="2800" dirty="0" smtClean="0"/>
            </a:br>
            <a:r>
              <a:rPr lang="en-GB" sz="2800" dirty="0" smtClean="0"/>
              <a:t>Without </a:t>
            </a:r>
            <a:r>
              <a:rPr lang="en-GB" sz="2800" dirty="0"/>
              <a:t>(minimum) </a:t>
            </a:r>
            <a:r>
              <a:rPr lang="en-GB" sz="2800" dirty="0" smtClean="0"/>
              <a:t>Price</a:t>
            </a: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i="1" dirty="0"/>
              <a:t>"Inefficient"</a:t>
            </a:r>
          </a:p>
          <a:p>
            <a:endParaRPr lang="en-GB" sz="2400" dirty="0" smtClean="0"/>
          </a:p>
          <a:p>
            <a:pPr algn="just"/>
            <a:r>
              <a:rPr lang="en-GB" sz="2400" dirty="0" smtClean="0"/>
              <a:t>No </a:t>
            </a:r>
            <a:r>
              <a:rPr lang="en-GB" sz="2400" dirty="0"/>
              <a:t>incentive for early, </a:t>
            </a:r>
            <a:r>
              <a:rPr lang="en-GB" sz="2400" dirty="0" smtClean="0"/>
              <a:t>favourable </a:t>
            </a:r>
            <a:r>
              <a:rPr lang="en-GB" sz="2400" dirty="0"/>
              <a:t>technology </a:t>
            </a:r>
            <a:r>
              <a:rPr lang="en-GB" sz="2400" dirty="0" smtClean="0"/>
              <a:t>development.</a:t>
            </a:r>
            <a:endParaRPr lang="en-GB" sz="2400" dirty="0"/>
          </a:p>
          <a:p>
            <a:pPr algn="just"/>
            <a:r>
              <a:rPr lang="en-GB" sz="2400" dirty="0"/>
              <a:t>Investments with high CO</a:t>
            </a:r>
            <a:r>
              <a:rPr lang="en-GB" sz="2400" baseline="-25000" dirty="0"/>
              <a:t>2</a:t>
            </a:r>
            <a:r>
              <a:rPr lang="en-GB" sz="2400" dirty="0"/>
              <a:t> emissions are made and not corrected later, such as fossil heaters in the building sector (lock-in effect).</a:t>
            </a:r>
          </a:p>
          <a:p>
            <a:pPr algn="just"/>
            <a:r>
              <a:rPr lang="en-GB" sz="2400" dirty="0"/>
              <a:t>Low-hanging fruits in climate protection are not harvested at low prices. The </a:t>
            </a:r>
            <a:r>
              <a:rPr lang="en-GB" sz="2400" dirty="0" smtClean="0"/>
              <a:t>emissions-budgets </a:t>
            </a:r>
            <a:r>
              <a:rPr lang="en-GB" sz="2400" dirty="0"/>
              <a:t>will no longer be available later. (Climate protection is about a limited total CO</a:t>
            </a:r>
            <a:r>
              <a:rPr lang="en-GB" sz="2400" baseline="-25000" dirty="0"/>
              <a:t>2</a:t>
            </a:r>
            <a:r>
              <a:rPr lang="en-GB" sz="2400" dirty="0"/>
              <a:t> budget, unlike pollution limits in pollution control)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7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anchor="ctr"/>
          <a:lstStyle/>
          <a:p>
            <a:pPr algn="l"/>
            <a:r>
              <a:rPr lang="en-GB" sz="2800" dirty="0"/>
              <a:t>Consequences for the E</a:t>
            </a:r>
            <a:r>
              <a:rPr lang="en-GB" sz="2800" dirty="0" smtClean="0"/>
              <a:t>conomy </a:t>
            </a:r>
            <a:br>
              <a:rPr lang="en-GB" sz="2800" dirty="0" smtClean="0"/>
            </a:br>
            <a:r>
              <a:rPr lang="en-GB" sz="2800" dirty="0" smtClean="0"/>
              <a:t>With </a:t>
            </a:r>
            <a:r>
              <a:rPr lang="en-GB" sz="2800" dirty="0"/>
              <a:t>(minimum) </a:t>
            </a:r>
            <a:r>
              <a:rPr lang="en-GB" sz="2800" dirty="0" smtClean="0"/>
              <a:t>Price</a:t>
            </a: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i="1" dirty="0"/>
              <a:t>"</a:t>
            </a:r>
            <a:r>
              <a:rPr lang="en-GB" sz="2400" b="1" i="1" dirty="0" smtClean="0"/>
              <a:t>Efficient“</a:t>
            </a:r>
          </a:p>
          <a:p>
            <a:pPr marL="0" indent="0">
              <a:buNone/>
            </a:pPr>
            <a:endParaRPr lang="en-GB" sz="2400" b="1" dirty="0"/>
          </a:p>
          <a:p>
            <a:pPr algn="just"/>
            <a:r>
              <a:rPr lang="en-GB" sz="2400" dirty="0"/>
              <a:t>A CO</a:t>
            </a:r>
            <a:r>
              <a:rPr lang="en-GB" sz="2400" baseline="-25000" dirty="0"/>
              <a:t>2</a:t>
            </a:r>
            <a:r>
              <a:rPr lang="en-GB" sz="2400" dirty="0"/>
              <a:t> (minimum) price leads to more </a:t>
            </a:r>
            <a:r>
              <a:rPr lang="en-GB" sz="2400" dirty="0" smtClean="0"/>
              <a:t>favourable </a:t>
            </a:r>
            <a:r>
              <a:rPr lang="en-GB" sz="2400" dirty="0"/>
              <a:t>technology development along usual learning curves (see PV</a:t>
            </a:r>
            <a:r>
              <a:rPr lang="en-GB" sz="2400" dirty="0" smtClean="0"/>
              <a:t>).</a:t>
            </a:r>
            <a:endParaRPr lang="en-GB" sz="2400" dirty="0"/>
          </a:p>
          <a:p>
            <a:pPr algn="just"/>
            <a:r>
              <a:rPr lang="en-GB" sz="2400" dirty="0"/>
              <a:t>It is already worthwhile to invest in existing, climate-friendly technology (such as RE heaters and sector coupling</a:t>
            </a:r>
            <a:r>
              <a:rPr lang="en-GB" sz="2400" dirty="0" smtClean="0"/>
              <a:t>).</a:t>
            </a:r>
            <a:endParaRPr lang="en-GB" sz="2400" dirty="0"/>
          </a:p>
          <a:p>
            <a:pPr algn="just"/>
            <a:r>
              <a:rPr lang="en-GB" sz="2400" dirty="0"/>
              <a:t>Coal is pushed out of the power mix at an earlier stage, driven by the market. This protects the emissions budget.</a:t>
            </a:r>
          </a:p>
          <a:p>
            <a:pPr algn="just"/>
            <a:r>
              <a:rPr lang="en-GB" sz="2400" dirty="0"/>
              <a:t>There is more time for the development of alternatives available </a:t>
            </a:r>
            <a:r>
              <a:rPr lang="en-GB" sz="2400" dirty="0" smtClean="0"/>
              <a:t>for </a:t>
            </a:r>
            <a:r>
              <a:rPr lang="en-GB" sz="2400" dirty="0"/>
              <a:t>the difficult-to-save, process-related emissions of the </a:t>
            </a:r>
            <a:r>
              <a:rPr lang="en-GB" sz="2400" dirty="0" smtClean="0"/>
              <a:t>industry.</a:t>
            </a:r>
            <a:endParaRPr lang="en-GB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9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anchor="ctr"/>
          <a:lstStyle/>
          <a:p>
            <a:pPr algn="l"/>
            <a:r>
              <a:rPr lang="en-GB" sz="2800" dirty="0"/>
              <a:t>Emissions </a:t>
            </a:r>
            <a:r>
              <a:rPr lang="en-GB" sz="2800" dirty="0" smtClean="0"/>
              <a:t>Trading</a:t>
            </a:r>
            <a:r>
              <a:rPr lang="en-GB" sz="2800" dirty="0"/>
              <a:t>: </a:t>
            </a:r>
            <a:r>
              <a:rPr lang="en-GB" sz="2800" dirty="0" smtClean="0"/>
              <a:t>No </a:t>
            </a:r>
            <a:r>
              <a:rPr lang="en-GB" sz="2800" dirty="0"/>
              <a:t>M</a:t>
            </a:r>
            <a:r>
              <a:rPr lang="en-GB" sz="2800" dirty="0" smtClean="0"/>
              <a:t>odel for </a:t>
            </a:r>
            <a:br>
              <a:rPr lang="en-GB" sz="2800" dirty="0" smtClean="0"/>
            </a:br>
            <a:r>
              <a:rPr lang="en-GB" sz="2800" dirty="0" smtClean="0"/>
              <a:t>the </a:t>
            </a:r>
            <a:r>
              <a:rPr lang="en-GB" sz="2800" dirty="0"/>
              <a:t>W</a:t>
            </a:r>
            <a:r>
              <a:rPr lang="en-GB" sz="2800" dirty="0" smtClean="0"/>
              <a:t>hole Industry</a:t>
            </a:r>
            <a:endParaRPr lang="en-GB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26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en-GB" sz="2800" dirty="0"/>
              <a:t>Overall, the </a:t>
            </a:r>
            <a:r>
              <a:rPr lang="en-GB" sz="2800" b="1" dirty="0"/>
              <a:t>ETS</a:t>
            </a:r>
            <a:r>
              <a:rPr lang="en-GB" sz="2800" dirty="0"/>
              <a:t> is still </a:t>
            </a:r>
            <a:r>
              <a:rPr lang="en-GB" sz="2800" b="1" dirty="0"/>
              <a:t>under-priced</a:t>
            </a:r>
            <a:r>
              <a:rPr lang="en-GB" sz="2800" dirty="0"/>
              <a:t> to be </a:t>
            </a:r>
            <a:r>
              <a:rPr lang="en-GB" sz="2800" dirty="0" smtClean="0"/>
              <a:t>effective.</a:t>
            </a:r>
            <a:endParaRPr lang="en-GB" sz="2800" dirty="0"/>
          </a:p>
          <a:p>
            <a:pPr algn="just"/>
            <a:r>
              <a:rPr lang="en-GB" sz="2800" dirty="0"/>
              <a:t>It only delivers </a:t>
            </a:r>
            <a:r>
              <a:rPr lang="en-GB" sz="2800" b="1" dirty="0"/>
              <a:t>reliable price </a:t>
            </a:r>
            <a:r>
              <a:rPr lang="en-GB" sz="2800" dirty="0"/>
              <a:t>signals when it is </a:t>
            </a:r>
            <a:r>
              <a:rPr lang="en-GB" sz="2800" b="1" dirty="0"/>
              <a:t>too </a:t>
            </a:r>
            <a:r>
              <a:rPr lang="en-GB" sz="2800" b="1" dirty="0" smtClean="0"/>
              <a:t>late.</a:t>
            </a:r>
            <a:endParaRPr lang="en-GB" sz="2800" b="1" dirty="0"/>
          </a:p>
          <a:p>
            <a:pPr algn="just"/>
            <a:r>
              <a:rPr lang="en-GB" sz="2800" dirty="0"/>
              <a:t>The prices in the ETS are </a:t>
            </a:r>
            <a:r>
              <a:rPr lang="en-GB" sz="2800" b="1" dirty="0"/>
              <a:t>volatile</a:t>
            </a:r>
            <a:r>
              <a:rPr lang="en-GB" sz="2800" dirty="0"/>
              <a:t> and thus unpredictable for the </a:t>
            </a:r>
            <a:r>
              <a:rPr lang="en-GB" sz="2800" dirty="0" smtClean="0"/>
              <a:t>industry.</a:t>
            </a:r>
            <a:endParaRPr lang="en-GB" sz="2800" dirty="0"/>
          </a:p>
          <a:p>
            <a:pPr algn="just"/>
            <a:r>
              <a:rPr lang="en-GB" sz="2800" dirty="0"/>
              <a:t>The </a:t>
            </a:r>
            <a:r>
              <a:rPr lang="en-GB" sz="2800" b="1" dirty="0"/>
              <a:t>market players do not trust </a:t>
            </a:r>
            <a:r>
              <a:rPr lang="en-GB" sz="2800" dirty="0"/>
              <a:t>in persevering </a:t>
            </a:r>
            <a:r>
              <a:rPr lang="en-GB" sz="2800" dirty="0" smtClean="0"/>
              <a:t>politics.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852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err="1"/>
              <a:t>Theses</a:t>
            </a:r>
            <a:r>
              <a:rPr lang="de-DE" sz="3600" dirty="0"/>
              <a:t> in </a:t>
            </a:r>
            <a:r>
              <a:rPr lang="de-DE" sz="3600" dirty="0" err="1"/>
              <a:t>Overview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 algn="just"/>
            <a:r>
              <a:rPr lang="en-GB" sz="2000" dirty="0"/>
              <a:t>The current climate </a:t>
            </a:r>
            <a:r>
              <a:rPr lang="en-GB" sz="2000" dirty="0" smtClean="0"/>
              <a:t>policy-mix does </a:t>
            </a:r>
            <a:r>
              <a:rPr lang="en-GB" sz="2000" dirty="0"/>
              <a:t>not, adequately, meet the goal of </a:t>
            </a:r>
            <a:r>
              <a:rPr lang="en-GB" sz="2000" dirty="0" smtClean="0"/>
              <a:t>climate </a:t>
            </a:r>
            <a:r>
              <a:rPr lang="en-GB" sz="2000" dirty="0"/>
              <a:t>protection or the interests of German industry. </a:t>
            </a:r>
            <a:r>
              <a:rPr lang="en-GB" sz="2000" b="1" dirty="0" smtClean="0"/>
              <a:t>ETS </a:t>
            </a:r>
            <a:r>
              <a:rPr lang="en-GB" sz="2000" dirty="0" smtClean="0"/>
              <a:t>gives </a:t>
            </a:r>
            <a:r>
              <a:rPr lang="en-GB" sz="2000" dirty="0"/>
              <a:t>very low incentives and is highly bureaucratic. It is incompatible for those parts of the economy (agriculture, heat supply, transport), that, so far, have been involved </a:t>
            </a:r>
            <a:r>
              <a:rPr lang="en-GB" sz="2000" dirty="0" smtClean="0"/>
              <a:t>little </a:t>
            </a:r>
            <a:r>
              <a:rPr lang="en-GB" sz="2000" dirty="0"/>
              <a:t>in climate protection as it has, inter alia, </a:t>
            </a:r>
            <a:r>
              <a:rPr lang="en-GB" sz="2000" b="1" dirty="0"/>
              <a:t>disadvantaged the </a:t>
            </a:r>
            <a:r>
              <a:rPr lang="en-GB" sz="2000" b="1" dirty="0" smtClean="0"/>
              <a:t>medium-sized enterprises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  <a:p>
            <a:pPr marL="171450" indent="-171450" algn="just"/>
            <a:r>
              <a:rPr lang="en-GB" sz="2000" b="1" dirty="0"/>
              <a:t>Technology-specific funding laws </a:t>
            </a:r>
            <a:r>
              <a:rPr lang="en-GB" sz="2000" dirty="0"/>
              <a:t>such as the EEG and KWKG are </a:t>
            </a:r>
            <a:r>
              <a:rPr lang="en-GB" sz="2000" b="1" dirty="0"/>
              <a:t>too rigid</a:t>
            </a:r>
            <a:r>
              <a:rPr lang="en-GB" sz="2000" dirty="0"/>
              <a:t> frameworks for the future challenges of </a:t>
            </a:r>
            <a:r>
              <a:rPr lang="en-GB" sz="2000" dirty="0" smtClean="0"/>
              <a:t>energy </a:t>
            </a:r>
            <a:r>
              <a:rPr lang="en-GB" sz="2000" dirty="0"/>
              <a:t>transition. These frameworks must be constantly re-adjusted politically and therefore </a:t>
            </a:r>
            <a:r>
              <a:rPr lang="en-GB" sz="2000" b="1" dirty="0" smtClean="0"/>
              <a:t>do </a:t>
            </a:r>
            <a:r>
              <a:rPr lang="en-GB" sz="2000" b="1" dirty="0"/>
              <a:t>not provide sufficient reliability </a:t>
            </a:r>
            <a:r>
              <a:rPr lang="en-GB" sz="2000" dirty="0"/>
              <a:t>for long investment cycles.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3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err="1"/>
              <a:t>Theses</a:t>
            </a:r>
            <a:r>
              <a:rPr lang="de-DE" sz="3600" dirty="0"/>
              <a:t> in </a:t>
            </a:r>
            <a:r>
              <a:rPr lang="de-DE" sz="3600" dirty="0" err="1"/>
              <a:t>Overview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 algn="just"/>
            <a:r>
              <a:rPr lang="en-GB" sz="2000" dirty="0"/>
              <a:t>Governmental </a:t>
            </a:r>
            <a:r>
              <a:rPr lang="en-GB" sz="2000" b="1" dirty="0"/>
              <a:t>single-subsidy measures </a:t>
            </a:r>
            <a:r>
              <a:rPr lang="en-GB" sz="2000" dirty="0"/>
              <a:t>from budgetary funds are certainly not an alternative. They mean </a:t>
            </a:r>
            <a:r>
              <a:rPr lang="en-GB" sz="2000" b="1" dirty="0"/>
              <a:t>high administrative costs </a:t>
            </a:r>
            <a:r>
              <a:rPr lang="en-GB" sz="2000" dirty="0"/>
              <a:t>and </a:t>
            </a:r>
            <a:r>
              <a:rPr lang="en-GB" sz="2000" b="1" dirty="0"/>
              <a:t>little reliability</a:t>
            </a:r>
            <a:r>
              <a:rPr lang="en-GB" sz="2000" dirty="0"/>
              <a:t>. Inefficiently supervised regulatory law </a:t>
            </a:r>
            <a:r>
              <a:rPr lang="en-GB" sz="2000" dirty="0" smtClean="0"/>
              <a:t>corrects, inadequately </a:t>
            </a:r>
            <a:r>
              <a:rPr lang="en-GB" sz="2000" dirty="0"/>
              <a:t>only, the low price level of fossil energy sources.</a:t>
            </a:r>
          </a:p>
          <a:p>
            <a:pPr marL="0" indent="0"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CO</a:t>
            </a:r>
            <a:r>
              <a:rPr lang="de-DE" sz="3600" baseline="-25000" dirty="0" smtClean="0"/>
              <a:t>2</a:t>
            </a:r>
            <a:r>
              <a:rPr lang="de-DE" sz="3600" dirty="0" smtClean="0"/>
              <a:t>-Price </a:t>
            </a:r>
            <a:r>
              <a:rPr lang="de-DE" sz="3600" dirty="0" err="1" smtClean="0"/>
              <a:t>by</a:t>
            </a:r>
            <a:r>
              <a:rPr lang="de-DE" sz="3600" dirty="0" smtClean="0"/>
              <a:t> </a:t>
            </a:r>
            <a:r>
              <a:rPr lang="de-DE" sz="3600" dirty="0" err="1" smtClean="0"/>
              <a:t>Tax</a:t>
            </a:r>
            <a:r>
              <a:rPr lang="de-DE" sz="3600" dirty="0" smtClean="0"/>
              <a:t> </a:t>
            </a:r>
            <a:r>
              <a:rPr lang="de-DE" sz="3600" dirty="0" err="1" smtClean="0"/>
              <a:t>or</a:t>
            </a:r>
            <a:r>
              <a:rPr lang="de-DE" sz="3600" dirty="0" smtClean="0"/>
              <a:t> National-</a:t>
            </a:r>
            <a:br>
              <a:rPr lang="de-DE" sz="3600" dirty="0" smtClean="0"/>
            </a:br>
            <a:r>
              <a:rPr lang="de-DE" sz="3600" dirty="0" smtClean="0"/>
              <a:t>ETS?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5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91883"/>
            <a:ext cx="7488832" cy="492212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75656" y="5229200"/>
            <a:ext cx="1008112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Flexibility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de-DE" sz="3200" dirty="0" smtClean="0"/>
              <a:t>Economy </a:t>
            </a:r>
            <a:r>
              <a:rPr lang="de-DE" sz="3200" dirty="0" err="1" smtClean="0"/>
              <a:t>needs</a:t>
            </a:r>
            <a:r>
              <a:rPr lang="de-DE" sz="3200" dirty="0" smtClean="0"/>
              <a:t> CO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 </a:t>
            </a:r>
            <a:r>
              <a:rPr lang="de-DE" sz="3200" dirty="0"/>
              <a:t>P</a:t>
            </a:r>
            <a:r>
              <a:rPr lang="de-DE" sz="3200" dirty="0" smtClean="0"/>
              <a:t>rice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276871"/>
            <a:ext cx="5919792" cy="36114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Rechteck 4"/>
          <p:cNvSpPr/>
          <p:nvPr/>
        </p:nvSpPr>
        <p:spPr>
          <a:xfrm>
            <a:off x="1676539" y="5888305"/>
            <a:ext cx="5790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/>
              <a:t>Source: FÖS, 2017: Energy Tax Reform for Climate Protection and the Energiewende, </a:t>
            </a:r>
            <a:r>
              <a:rPr lang="en-GB" sz="1200" b="1" i="1" dirty="0" smtClean="0"/>
              <a:t>p. </a:t>
            </a:r>
            <a:r>
              <a:rPr lang="en-GB" sz="1200" b="1" i="1" dirty="0"/>
              <a:t>9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" y="135150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1C1C1C"/>
                </a:solidFill>
              </a:rPr>
              <a:t>The tax and spending structure in the energy sector has </a:t>
            </a:r>
            <a:r>
              <a:rPr lang="en-GB" sz="2200" b="1" dirty="0" smtClean="0">
                <a:solidFill>
                  <a:srgbClr val="1C1C1C"/>
                </a:solidFill>
              </a:rPr>
              <a:t>developed historically </a:t>
            </a:r>
            <a:r>
              <a:rPr lang="en-GB" sz="2200" b="1" dirty="0">
                <a:solidFill>
                  <a:srgbClr val="1C1C1C"/>
                </a:solidFill>
              </a:rPr>
              <a:t>and is not geared to climate protection.</a:t>
            </a:r>
          </a:p>
        </p:txBody>
      </p:sp>
    </p:spTree>
    <p:extLst>
      <p:ext uri="{BB962C8B-B14F-4D97-AF65-F5344CB8AC3E}">
        <p14:creationId xmlns:p14="http://schemas.microsoft.com/office/powerpoint/2010/main" val="29047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 anchor="ctr"/>
          <a:lstStyle/>
          <a:p>
            <a:pPr algn="l"/>
            <a:r>
              <a:rPr lang="en-GB" sz="2800" dirty="0" smtClean="0"/>
              <a:t>No Action </a:t>
            </a:r>
            <a:r>
              <a:rPr lang="en-GB" sz="2800" dirty="0"/>
              <a:t>is </a:t>
            </a:r>
            <a:r>
              <a:rPr lang="en-GB" sz="2800" dirty="0" smtClean="0"/>
              <a:t>not an </a:t>
            </a:r>
            <a:r>
              <a:rPr lang="en-GB" sz="2800" dirty="0" smtClean="0"/>
              <a:t>Alternative</a:t>
            </a: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483070"/>
            <a:ext cx="3970784" cy="4525963"/>
          </a:xfrm>
        </p:spPr>
        <p:txBody>
          <a:bodyPr/>
          <a:lstStyle/>
          <a:p>
            <a:pPr algn="just"/>
            <a:r>
              <a:rPr lang="en-GB" sz="2200" dirty="0"/>
              <a:t>Cost risk for the federal budget of up to </a:t>
            </a:r>
            <a:r>
              <a:rPr lang="en-GB" sz="2200" b="1" dirty="0"/>
              <a:t>60 </a:t>
            </a:r>
            <a:r>
              <a:rPr lang="en-GB" sz="2200" b="1" dirty="0" smtClean="0"/>
              <a:t>billion EURO </a:t>
            </a:r>
            <a:r>
              <a:rPr lang="en-GB" sz="2200" b="1" dirty="0"/>
              <a:t>by 2030</a:t>
            </a:r>
            <a:r>
              <a:rPr lang="en-GB" sz="2200" dirty="0"/>
              <a:t> due to the missing </a:t>
            </a:r>
            <a:r>
              <a:rPr lang="en-GB" sz="2200" dirty="0" smtClean="0"/>
              <a:t>targets </a:t>
            </a:r>
            <a:r>
              <a:rPr lang="en-GB" sz="2200" dirty="0"/>
              <a:t>in the non-ETS sectors.</a:t>
            </a:r>
          </a:p>
          <a:p>
            <a:pPr marL="0" indent="0">
              <a:buNone/>
            </a:pPr>
            <a:endParaRPr lang="de-DE" sz="2200" b="1" dirty="0" smtClean="0"/>
          </a:p>
          <a:p>
            <a:pPr marL="0" indent="0">
              <a:buNone/>
            </a:pPr>
            <a:endParaRPr lang="de-DE" sz="22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7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3070"/>
            <a:ext cx="3384376" cy="4606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l"/>
            <a:r>
              <a:rPr lang="de-DE" sz="3200" dirty="0" smtClean="0"/>
              <a:t>The </a:t>
            </a:r>
            <a:r>
              <a:rPr lang="de-DE" sz="3200" dirty="0" err="1"/>
              <a:t>P</a:t>
            </a:r>
            <a:r>
              <a:rPr lang="de-DE" sz="3200" dirty="0" err="1" smtClean="0"/>
              <a:t>roposed</a:t>
            </a:r>
            <a:r>
              <a:rPr lang="de-DE" sz="3200" dirty="0" smtClean="0"/>
              <a:t> New CO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-Price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8</a:t>
            </a:fld>
            <a:endParaRPr lang="de-DE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82775" y="210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39051"/>
              </p:ext>
            </p:extLst>
          </p:nvPr>
        </p:nvGraphicFramePr>
        <p:xfrm>
          <a:off x="395536" y="1397000"/>
          <a:ext cx="8229600" cy="468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159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Model</a:t>
                      </a:r>
                      <a:r>
                        <a:rPr lang="de-DE" b="1" baseline="0" dirty="0" smtClean="0"/>
                        <a:t> Features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8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Assessment Basis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CO</a:t>
                      </a:r>
                      <a:r>
                        <a:rPr lang="de-DE" baseline="-25000" dirty="0" smtClean="0"/>
                        <a:t>2</a:t>
                      </a:r>
                      <a:endParaRPr lang="de-DE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454">
                <a:tc>
                  <a:txBody>
                    <a:bodyPr/>
                    <a:lstStyle/>
                    <a:p>
                      <a:r>
                        <a:rPr lang="de-DE" b="1" baseline="0" dirty="0" smtClean="0"/>
                        <a:t>Pricing Level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2020: 50 EUR/t</a:t>
                      </a:r>
                    </a:p>
                    <a:p>
                      <a:r>
                        <a:rPr lang="de-DE" dirty="0" smtClean="0"/>
                        <a:t>	</a:t>
                      </a:r>
                      <a:r>
                        <a:rPr lang="de-DE" dirty="0" err="1" smtClean="0"/>
                        <a:t>annual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increase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5 EUR </a:t>
                      </a:r>
                      <a:r>
                        <a:rPr lang="de-DE" dirty="0" err="1" smtClean="0"/>
                        <a:t>or</a:t>
                      </a:r>
                      <a:r>
                        <a:rPr lang="de-DE" dirty="0" smtClean="0"/>
                        <a:t>  10 EUR </a:t>
                      </a:r>
                      <a:r>
                        <a:rPr lang="de-DE" dirty="0" err="1" smtClean="0"/>
                        <a:t>from</a:t>
                      </a:r>
                      <a:r>
                        <a:rPr lang="de-DE" dirty="0" smtClean="0"/>
                        <a:t> </a:t>
                      </a:r>
                    </a:p>
                    <a:p>
                      <a:r>
                        <a:rPr lang="de-DE" baseline="0" dirty="0" smtClean="0"/>
                        <a:t>                  2025 on, in </a:t>
                      </a:r>
                      <a:r>
                        <a:rPr lang="de-DE" baseline="0" dirty="0" err="1" smtClean="0"/>
                        <a:t>case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missed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targets</a:t>
                      </a:r>
                      <a:endParaRPr lang="de-DE" baseline="0" dirty="0" smtClean="0"/>
                    </a:p>
                    <a:p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2030: 100 EUR/t </a:t>
                      </a:r>
                      <a:r>
                        <a:rPr lang="de-DE" baseline="0" dirty="0" err="1" smtClean="0"/>
                        <a:t>or</a:t>
                      </a:r>
                      <a:r>
                        <a:rPr lang="de-DE" baseline="0" dirty="0" smtClean="0"/>
                        <a:t> 130 EUR/t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432">
                <a:tc>
                  <a:txBody>
                    <a:bodyPr/>
                    <a:lstStyle/>
                    <a:p>
                      <a:r>
                        <a:rPr lang="de-DE" b="1" dirty="0" smtClean="0"/>
                        <a:t>Scope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ETS: </a:t>
                      </a:r>
                      <a:r>
                        <a:rPr lang="de-DE" dirty="0" smtClean="0"/>
                        <a:t>Minimum </a:t>
                      </a:r>
                      <a:r>
                        <a:rPr lang="de-DE" dirty="0" err="1" smtClean="0"/>
                        <a:t>price</a:t>
                      </a:r>
                      <a:r>
                        <a:rPr lang="de-DE" dirty="0" smtClean="0"/>
                        <a:t> in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form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primary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energy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tax</a:t>
                      </a:r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Non-ETS: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dirty="0" smtClean="0"/>
                        <a:t>-related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surcharge on </a:t>
                      </a:r>
                      <a:r>
                        <a:rPr lang="de-DE" dirty="0" err="1" smtClean="0"/>
                        <a:t>energy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tax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45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Refund within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dirty="0" smtClean="0"/>
                        <a:t>ETS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Industry</a:t>
                      </a:r>
                      <a:r>
                        <a:rPr lang="de-DE" dirty="0" smtClean="0"/>
                        <a:t>: </a:t>
                      </a:r>
                      <a:r>
                        <a:rPr lang="de-DE" dirty="0" err="1" smtClean="0"/>
                        <a:t>sectoral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refund</a:t>
                      </a:r>
                      <a:endParaRPr lang="de-DE" baseline="0" dirty="0" smtClean="0"/>
                    </a:p>
                    <a:p>
                      <a:endParaRPr lang="de-DE" baseline="0" dirty="0" smtClean="0"/>
                    </a:p>
                    <a:p>
                      <a:r>
                        <a:rPr lang="de-DE" baseline="0" dirty="0" err="1" smtClean="0"/>
                        <a:t>Energy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sector</a:t>
                      </a:r>
                      <a:r>
                        <a:rPr lang="de-DE" baseline="0" dirty="0" smtClean="0"/>
                        <a:t>: </a:t>
                      </a:r>
                      <a:r>
                        <a:rPr lang="de-DE" baseline="0" dirty="0" err="1" smtClean="0"/>
                        <a:t>no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refund</a:t>
                      </a:r>
                      <a:endParaRPr lang="de-DE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2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9</a:t>
            </a:fld>
            <a:endParaRPr lang="de-DE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82775" y="210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5092"/>
              </p:ext>
            </p:extLst>
          </p:nvPr>
        </p:nvGraphicFramePr>
        <p:xfrm>
          <a:off x="395536" y="1397000"/>
          <a:ext cx="8229600" cy="424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Model</a:t>
                      </a:r>
                      <a:r>
                        <a:rPr lang="de-DE" b="1" baseline="0" dirty="0" smtClean="0"/>
                        <a:t> Features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11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Refund </a:t>
                      </a:r>
                      <a:r>
                        <a:rPr lang="de-DE" b="1" dirty="0" err="1" smtClean="0"/>
                        <a:t>for</a:t>
                      </a:r>
                      <a:r>
                        <a:rPr lang="de-DE" b="1" dirty="0" smtClean="0"/>
                        <a:t> non-ETS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ct)	</a:t>
                      </a:r>
                    </a:p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-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(1.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ct)</a:t>
                      </a:r>
                    </a:p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-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exemptions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EEG surcharge (besAR)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(1.6 ct)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spending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employer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0.5%-points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Refund </a:t>
                      </a:r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private </a:t>
                      </a:r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</a:t>
                      </a:r>
                      <a:endParaRPr lang="de-DE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above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Additionally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Annual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Refund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Individual (55-66 EUR)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The </a:t>
            </a:r>
            <a:r>
              <a:rPr lang="de-DE" sz="3200" dirty="0" err="1"/>
              <a:t>P</a:t>
            </a:r>
            <a:r>
              <a:rPr lang="de-DE" sz="3200" dirty="0" err="1" smtClean="0"/>
              <a:t>roposed</a:t>
            </a:r>
            <a:r>
              <a:rPr lang="de-DE" sz="3200" dirty="0" smtClean="0"/>
              <a:t> New </a:t>
            </a:r>
            <a:r>
              <a:rPr lang="de-DE" sz="3200" dirty="0" smtClean="0"/>
              <a:t>CO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-Price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831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rgbClr val="1C1C1C"/>
            </a:solidFill>
            <a:latin typeface="Arial Narrow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81C1BE7A6B7C46928AD2332F22B1AD" ma:contentTypeVersion="13" ma:contentTypeDescription="Ein neues Dokument erstellen." ma:contentTypeScope="" ma:versionID="3235a61cfc8ad3d7aedb8140200a86e7">
  <xsd:schema xmlns:xsd="http://www.w3.org/2001/XMLSchema" xmlns:xs="http://www.w3.org/2001/XMLSchema" xmlns:p="http://schemas.microsoft.com/office/2006/metadata/properties" xmlns:ns2="6ca77bdd-ee18-4ebc-9b0d-3264f2825b1c" xmlns:ns3="99260ab4-9a4f-4bcc-9398-7db7d68f19c3" targetNamespace="http://schemas.microsoft.com/office/2006/metadata/properties" ma:root="true" ma:fieldsID="6c275dea450c3c29340b88a94f634b57" ns2:_="" ns3:_="">
    <xsd:import namespace="6ca77bdd-ee18-4ebc-9b0d-3264f2825b1c"/>
    <xsd:import namespace="99260ab4-9a4f-4bcc-9398-7db7d68f19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77bdd-ee18-4ebc-9b0d-3264f2825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60ab4-9a4f-4bcc-9398-7db7d68f19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30AF38-FFA0-47EC-8738-4202D129859D}"/>
</file>

<file path=customXml/itemProps2.xml><?xml version="1.0" encoding="utf-8"?>
<ds:datastoreItem xmlns:ds="http://schemas.openxmlformats.org/officeDocument/2006/customXml" ds:itemID="{710FBDE5-3501-41BC-9DEB-3E8831CEB0C0}"/>
</file>

<file path=customXml/itemProps3.xml><?xml version="1.0" encoding="utf-8"?>
<ds:datastoreItem xmlns:ds="http://schemas.openxmlformats.org/officeDocument/2006/customXml" ds:itemID="{69C2D075-66D6-40D7-AD91-5DFBE28504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Microsoft Office PowerPoint</Application>
  <PresentationFormat>Bildschirmpräsentation (4:3)</PresentationFormat>
  <Paragraphs>192</Paragraphs>
  <Slides>26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inherit</vt:lpstr>
      <vt:lpstr>Trebuchet MS</vt:lpstr>
      <vt:lpstr>TT Norms</vt:lpstr>
      <vt:lpstr>Wingdings</vt:lpstr>
      <vt:lpstr>Larissa</vt:lpstr>
      <vt:lpstr>PowerPoint-Präsentation</vt:lpstr>
      <vt:lpstr>Theses in Overview</vt:lpstr>
      <vt:lpstr>Theses in Overview</vt:lpstr>
      <vt:lpstr>Theses in Overview</vt:lpstr>
      <vt:lpstr>CO2-Price by Tax or National- ETS?</vt:lpstr>
      <vt:lpstr>Economy needs CO2 Price</vt:lpstr>
      <vt:lpstr>No Action is not an Alternative</vt:lpstr>
      <vt:lpstr>The Proposed New CO2-Price</vt:lpstr>
      <vt:lpstr>PowerPoint-Präsentation</vt:lpstr>
      <vt:lpstr>The Proposed New CO2- Price Option 1   </vt:lpstr>
      <vt:lpstr>The Proposed New CO2- Price – Refund Option 1   </vt:lpstr>
      <vt:lpstr>The Proposed New CO2- Price  Option 2 </vt:lpstr>
      <vt:lpstr>PowerPoint-Präsentation</vt:lpstr>
      <vt:lpstr>PowerPoint-Präsentation</vt:lpstr>
      <vt:lpstr>PowerPoint-Präsentation</vt:lpstr>
      <vt:lpstr>Total Revenue</vt:lpstr>
      <vt:lpstr>PowerPoint-Präsentation</vt:lpstr>
      <vt:lpstr>Cost Effects for Energy sector</vt:lpstr>
      <vt:lpstr>The New CO2 Price…</vt:lpstr>
      <vt:lpstr>Dynamic Energy Transition  Technology Supplier</vt:lpstr>
      <vt:lpstr>ETS Remains Insufficient</vt:lpstr>
      <vt:lpstr>But ETS long time delivered  Erratic Prices on a Low level…</vt:lpstr>
      <vt:lpstr>...and a Huge Price Risk  in the Long Term</vt:lpstr>
      <vt:lpstr>Consequences for Economy Without (minimum) Price</vt:lpstr>
      <vt:lpstr>Consequences for the Economy  With (minimum) Price</vt:lpstr>
      <vt:lpstr>Emissions Trading: No Model for  the Whole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C.Hoff</dc:creator>
  <cp:lastModifiedBy>Bhavin Soni</cp:lastModifiedBy>
  <cp:revision>597</cp:revision>
  <cp:lastPrinted>2015-07-10T07:32:33Z</cp:lastPrinted>
  <dcterms:created xsi:type="dcterms:W3CDTF">2011-07-02T11:00:32Z</dcterms:created>
  <dcterms:modified xsi:type="dcterms:W3CDTF">2019-11-18T14:19:04Z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0x010100F381C1BE7A6B7C46928AD2332F22B1AD</vt:lpwstr>
  </property>
</Properties>
</file>